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4"/>
  </p:sldMasterIdLst>
  <p:notesMasterIdLst>
    <p:notesMasterId r:id="rId21"/>
  </p:notesMasterIdLst>
  <p:sldIdLst>
    <p:sldId id="256" r:id="rId5"/>
    <p:sldId id="257" r:id="rId6"/>
    <p:sldId id="259" r:id="rId7"/>
    <p:sldId id="258"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6858000" type="screen4x3"/>
  <p:notesSz cx="7010400" cy="9296400"/>
  <p:embeddedFontLst>
    <p:embeddedFont>
      <p:font typeface="Arial Narrow" panose="020B0606020202030204" pitchFamily="34" charset="0"/>
      <p:regular r:id="rId22"/>
      <p:bold r:id="rId23"/>
      <p:italic r:id="rId24"/>
      <p:boldItalic r:id="rId25"/>
    </p:embeddedFont>
    <p:embeddedFont>
      <p:font typeface="Franklin Gothic" panose="020B0604020202020204" charset="0"/>
      <p:bold r:id="rId26"/>
    </p:embeddedFont>
    <p:embeddedFont>
      <p:font typeface="Gill Sans" panose="020B0604020202020204" charset="0"/>
      <p:regular r:id="rId27"/>
      <p:bold r:id="rId28"/>
    </p:embeddedFont>
    <p:embeddedFont>
      <p:font typeface="Poppins" panose="00000500000000000000" pitchFamily="2" charset="0"/>
      <p:regular r:id="rId29"/>
      <p:bold r:id="rId30"/>
      <p:italic r:id="rId31"/>
      <p:boldItalic r:id="rId32"/>
    </p:embeddedFont>
    <p:embeddedFont>
      <p:font typeface="Rockwell" panose="02060603020205020403" pitchFamily="18" charset="0"/>
      <p:regular r:id="rId33"/>
      <p:bold r:id="rId34"/>
      <p:italic r:id="rId35"/>
      <p:boldItalic r:id="rId36"/>
    </p:embeddedFont>
    <p:embeddedFont>
      <p:font typeface="Tahoma" panose="020B0604030504040204" pitchFamily="34" charset="0"/>
      <p:regular r:id="rId37"/>
      <p:bold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6OQMMOpA1yPwdQ55Ug0mFly4A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89D6F8-8E42-4DF2-A604-913B12FFC842}" v="41" dt="2024-09-10T11:03:00.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1" autoAdjust="0"/>
  </p:normalViewPr>
  <p:slideViewPr>
    <p:cSldViewPr snapToGrid="0">
      <p:cViewPr varScale="1">
        <p:scale>
          <a:sx n="55" d="100"/>
          <a:sy n="55" d="100"/>
        </p:scale>
        <p:origin x="896" y="48"/>
      </p:cViewPr>
      <p:guideLst>
        <p:guide orient="horz" pos="2160"/>
        <p:guide pos="2880"/>
      </p:guideLst>
    </p:cSldViewPr>
  </p:slideViewPr>
  <p:outlineViewPr>
    <p:cViewPr>
      <p:scale>
        <a:sx n="33" d="100"/>
        <a:sy n="33" d="100"/>
      </p:scale>
      <p:origin x="0" y="-63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51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51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6"/>
            <a:ext cx="3037840" cy="4651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102" name="Google Shape;102;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r>
              <a:rPr lang="en-US" dirty="0"/>
              <a:t>The purpose of the annual meeting is to explain this year’s Title I program to your families. Feel free to adjust the agenda, I’ve just given you a sample.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
        <p:nvSpPr>
          <p:cNvPr id="175" name="Google Shape;175;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1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r>
              <a:rPr lang="en-US" dirty="0"/>
              <a:t>Tell families when they will be getting the PFEP brochures, if not being given out the night of your annual meeting. Also let them know they will be in your front office with the Title I Parent Notebook.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6: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
        <p:nvSpPr>
          <p:cNvPr id="184" name="Google Shape;184;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16: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7: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page is just an overview of your school compact. You do not need to copy/paste your compact on the page. Keep it simple, with the most important things you want your families to remember about the compact. </a:t>
            </a:r>
            <a:endParaRPr dirty="0"/>
          </a:p>
        </p:txBody>
      </p:sp>
      <p:sp>
        <p:nvSpPr>
          <p:cNvPr id="193" name="Google Shape;193;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8: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
        <p:nvSpPr>
          <p:cNvPr id="200" name="Google Shape;200;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 name="Google Shape;201;p18: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
        <p:nvSpPr>
          <p:cNvPr id="208" name="Google Shape;208;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p2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Char char="•"/>
            </a:pPr>
            <a:r>
              <a:rPr lang="en-US" dirty="0"/>
              <a:t>Discuss your parent resource room, what is offered, and what is available. If you don’t have a room with materials, how do parents go about getting them (check out system, etc.)</a:t>
            </a:r>
            <a:endParaRPr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2: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Pull up your school website, show parents how to get to the Title I page and other important areas. This is important because we have a totally new website, and some families may not know how to navigate it yet. </a:t>
            </a:r>
            <a:endParaRPr dirty="0"/>
          </a:p>
        </p:txBody>
      </p:sp>
      <p:sp>
        <p:nvSpPr>
          <p:cNvPr id="217" name="Google Shape;217;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228" name="Google Shape;228;p2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12" name="Google Shape;112;p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28" name="Google Shape;128;p5: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9: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On this page you might want to explain to families when interventions will start, how students are selected, etc. </a:t>
            </a:r>
            <a:endParaRPr dirty="0"/>
          </a:p>
        </p:txBody>
      </p:sp>
      <p:sp>
        <p:nvSpPr>
          <p:cNvPr id="120" name="Google Shape;120;p9: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37" name="Google Shape;137;p7: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8: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We want families to see that what school are spending their Title I money on is directly tied to the SIP goals. </a:t>
            </a:r>
            <a:endParaRPr dirty="0"/>
          </a:p>
        </p:txBody>
      </p:sp>
      <p:sp>
        <p:nvSpPr>
          <p:cNvPr id="145" name="Google Shape;145;p8: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53" name="Google Shape;153;p10: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2: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61" name="Google Shape;161;p12: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5: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69596811"/>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43897231"/>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61492375"/>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30103891"/>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72047457"/>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6138137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1221079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8238029"/>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21348880"/>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8323486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endParaRPr lang="en-US"/>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6425856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906736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thruBlk="1"/>
  </p:transition>
  <p:hf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hyperlink" Target="mailto:arnold.megan@brevardschools.org"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hyperlink" Target="http://www.cpalms.org/"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595803" y="381465"/>
            <a:ext cx="7952394" cy="1335024"/>
          </a:xfrm>
          <a:prstGeom prst="rect">
            <a:avLst/>
          </a:prstGeom>
          <a:noFill/>
          <a:ln>
            <a:noFill/>
          </a:ln>
        </p:spPr>
        <p:txBody>
          <a:bodyPr spcFirstLastPara="1" wrap="square" lIns="91425" tIns="45700" rIns="91425" bIns="0" anchor="b" anchorCtr="0">
            <a:noAutofit/>
          </a:bodyPr>
          <a:lstStyle/>
          <a:p>
            <a:pPr marL="0" lvl="0" indent="0" rtl="0">
              <a:lnSpc>
                <a:spcPct val="90000"/>
              </a:lnSpc>
              <a:spcBef>
                <a:spcPts val="0"/>
              </a:spcBef>
              <a:spcAft>
                <a:spcPts val="0"/>
              </a:spcAft>
              <a:buClr>
                <a:schemeClr val="dk1"/>
              </a:buClr>
              <a:buSzPct val="100000"/>
              <a:buFont typeface="Gill Sans"/>
              <a:buNone/>
            </a:pPr>
            <a:r>
              <a:rPr lang="es-MX" sz="5000" noProof="0" dirty="0"/>
              <a:t>2024-25   TITLE I ANNUAL MEETING  </a:t>
            </a:r>
          </a:p>
        </p:txBody>
      </p:sp>
      <p:sp>
        <p:nvSpPr>
          <p:cNvPr id="106" name="Google Shape;106;p1"/>
          <p:cNvSpPr txBox="1">
            <a:spLocks noGrp="1"/>
          </p:cNvSpPr>
          <p:nvPr>
            <p:ph type="sldNum" sz="quarter" idx="12"/>
          </p:nvPr>
        </p:nvSpPr>
        <p:spPr>
          <a:xfrm>
            <a:off x="6858000" y="6400800"/>
            <a:ext cx="19050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800"/>
              <a:buNone/>
            </a:pPr>
            <a:fld id="{00000000-1234-1234-1234-123412341234}" type="slidenum">
              <a:rPr lang="en-US"/>
              <a:t>1</a:t>
            </a:fld>
            <a:endParaRPr/>
          </a:p>
        </p:txBody>
      </p:sp>
      <p:sp>
        <p:nvSpPr>
          <p:cNvPr id="107" name="Google Shape;107;p1"/>
          <p:cNvSpPr txBox="1"/>
          <p:nvPr/>
        </p:nvSpPr>
        <p:spPr>
          <a:xfrm>
            <a:off x="3210875" y="1979409"/>
            <a:ext cx="44958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FF0000"/>
                </a:solidFill>
                <a:latin typeface="Gill Sans"/>
                <a:ea typeface="Gill Sans"/>
                <a:cs typeface="Gill Sans"/>
                <a:sym typeface="Gill Sans"/>
              </a:rPr>
              <a:t>Turner Elementary</a:t>
            </a:r>
          </a:p>
          <a:p>
            <a:pPr marL="0" marR="0" lvl="0" indent="0" algn="l" rtl="0">
              <a:lnSpc>
                <a:spcPct val="100000"/>
              </a:lnSpc>
              <a:spcBef>
                <a:spcPts val="0"/>
              </a:spcBef>
              <a:spcAft>
                <a:spcPts val="0"/>
              </a:spcAft>
              <a:buClr>
                <a:srgbClr val="000000"/>
              </a:buClr>
              <a:buSzPts val="3600"/>
              <a:buFont typeface="Arial"/>
              <a:buNone/>
            </a:pPr>
            <a:r>
              <a:rPr lang="en-US" sz="3600" dirty="0">
                <a:solidFill>
                  <a:srgbClr val="FF0000"/>
                </a:solidFill>
                <a:latin typeface="Gill Sans"/>
                <a:ea typeface="Gill Sans"/>
                <a:cs typeface="Gill Sans"/>
                <a:sym typeface="Gill Sans"/>
              </a:rPr>
              <a:t>September 11, 2024</a:t>
            </a: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FF0000"/>
                </a:solidFill>
                <a:latin typeface="Gill Sans"/>
                <a:ea typeface="Gill Sans"/>
                <a:cs typeface="Gill Sans"/>
                <a:sym typeface="Gill Sans"/>
              </a:rPr>
              <a:t>5pm</a:t>
            </a:r>
            <a:endParaRPr sz="2200" b="0" i="0" u="none" strike="noStrike" cap="none" dirty="0">
              <a:solidFill>
                <a:srgbClr val="FF0000"/>
              </a:solidFill>
              <a:latin typeface="Gill Sans"/>
              <a:ea typeface="Gill Sans"/>
              <a:cs typeface="Gill Sans"/>
              <a:sym typeface="Gill Sans"/>
            </a:endParaRPr>
          </a:p>
        </p:txBody>
      </p:sp>
      <p:sp>
        <p:nvSpPr>
          <p:cNvPr id="108" name="Google Shape;108;p1"/>
          <p:cNvSpPr txBox="1"/>
          <p:nvPr/>
        </p:nvSpPr>
        <p:spPr>
          <a:xfrm>
            <a:off x="222456" y="6444750"/>
            <a:ext cx="1785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5601E18F-6347-DE73-A0B4-AAFA1B96B86F}"/>
              </a:ext>
            </a:extLst>
          </p:cNvPr>
          <p:cNvSpPr txBox="1"/>
          <p:nvPr/>
        </p:nvSpPr>
        <p:spPr>
          <a:xfrm>
            <a:off x="1865214" y="3678304"/>
            <a:ext cx="4011330" cy="3139321"/>
          </a:xfrm>
          <a:prstGeom prst="rect">
            <a:avLst/>
          </a:prstGeom>
          <a:noFill/>
        </p:spPr>
        <p:txBody>
          <a:bodyPr wrap="square" rtlCol="0">
            <a:spAutoFit/>
          </a:bodyPr>
          <a:lstStyle/>
          <a:p>
            <a:r>
              <a:rPr lang="en-US" sz="1600" dirty="0"/>
              <a:t>Tonight's Agenda:</a:t>
            </a:r>
          </a:p>
          <a:p>
            <a:pPr marL="285750" indent="-285750">
              <a:buFont typeface="Wingdings" panose="05000000000000000000" pitchFamily="2" charset="2"/>
              <a:buChar char="ü"/>
            </a:pPr>
            <a:r>
              <a:rPr lang="en-US" sz="1600" dirty="0"/>
              <a:t>Welcome families</a:t>
            </a:r>
          </a:p>
          <a:p>
            <a:pPr marL="285750" indent="-285750">
              <a:buFont typeface="Wingdings" panose="05000000000000000000" pitchFamily="2" charset="2"/>
              <a:buChar char="ü"/>
            </a:pPr>
            <a:r>
              <a:rPr lang="en-US" sz="1600" dirty="0"/>
              <a:t>Overview of our Title I Program</a:t>
            </a:r>
          </a:p>
          <a:p>
            <a:pPr marL="285750" indent="-285750">
              <a:buFont typeface="Wingdings" panose="05000000000000000000" pitchFamily="2" charset="2"/>
              <a:buChar char="ü"/>
            </a:pPr>
            <a:r>
              <a:rPr lang="en-US" sz="1600" dirty="0"/>
              <a:t>School Improvement Plan Goals</a:t>
            </a:r>
          </a:p>
          <a:p>
            <a:pPr marL="285750" indent="-285750">
              <a:buFont typeface="Wingdings" panose="05000000000000000000" pitchFamily="2" charset="2"/>
              <a:buChar char="ü"/>
            </a:pPr>
            <a:r>
              <a:rPr lang="en-US" sz="1600" dirty="0"/>
              <a:t>Testing Schedule</a:t>
            </a:r>
          </a:p>
          <a:p>
            <a:pPr marL="285750" indent="-285750">
              <a:buFont typeface="Wingdings" panose="05000000000000000000" pitchFamily="2" charset="2"/>
              <a:buChar char="ü"/>
            </a:pPr>
            <a:r>
              <a:rPr lang="en-US" sz="1600" dirty="0"/>
              <a:t>Upcoming Parent Trainings/Events</a:t>
            </a:r>
          </a:p>
          <a:p>
            <a:pPr marL="285750" indent="-285750">
              <a:buFont typeface="Wingdings" panose="05000000000000000000" pitchFamily="2" charset="2"/>
              <a:buChar char="ü"/>
            </a:pPr>
            <a:r>
              <a:rPr lang="en-US" sz="1600" dirty="0"/>
              <a:t>School Compact</a:t>
            </a:r>
          </a:p>
          <a:p>
            <a:pPr marL="285750" indent="-285750">
              <a:buFont typeface="Wingdings" panose="05000000000000000000" pitchFamily="2" charset="2"/>
              <a:buChar char="ü"/>
            </a:pPr>
            <a:r>
              <a:rPr lang="en-US" sz="1600" dirty="0"/>
              <a:t>Parents Right to Know</a:t>
            </a:r>
          </a:p>
          <a:p>
            <a:pPr marL="285750" indent="-285750">
              <a:buFont typeface="Wingdings" panose="05000000000000000000" pitchFamily="2" charset="2"/>
              <a:buChar char="ü"/>
            </a:pPr>
            <a:r>
              <a:rPr lang="en-US" sz="1600" dirty="0"/>
              <a:t>Exit Slip</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p:txBody>
      </p:sp>
      <p:pic>
        <p:nvPicPr>
          <p:cNvPr id="2050" name="Picture 2" descr="Title 1 | Richards Middle School">
            <a:extLst>
              <a:ext uri="{FF2B5EF4-FFF2-40B4-BE49-F238E27FC236}">
                <a16:creationId xmlns:a16="http://schemas.microsoft.com/office/drawing/2014/main" id="{0E728777-CE60-A414-9D50-5FA6F780A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2582" y="4004300"/>
            <a:ext cx="2505618" cy="186658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C8859FF4-B2AC-55E5-CA73-D2CDE132C81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407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txBox="1">
            <a:spLocks noGrp="1"/>
          </p:cNvSpPr>
          <p:nvPr>
            <p:ph type="title"/>
          </p:nvPr>
        </p:nvSpPr>
        <p:spPr>
          <a:xfrm>
            <a:off x="684213" y="533400"/>
            <a:ext cx="8067675" cy="17049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Gill Sans"/>
              <a:buNone/>
            </a:pPr>
            <a:r>
              <a:rPr lang="es-MX" sz="3600" noProof="0" dirty="0"/>
              <a:t>PARENT AND FAMILY ENGAGEMENT PLAN (PFEP)</a:t>
            </a:r>
            <a:endParaRPr lang="es-MX" noProof="0" dirty="0"/>
          </a:p>
        </p:txBody>
      </p:sp>
      <p:sp>
        <p:nvSpPr>
          <p:cNvPr id="179" name="Google Shape;179;p13"/>
          <p:cNvSpPr txBox="1"/>
          <p:nvPr/>
        </p:nvSpPr>
        <p:spPr>
          <a:xfrm>
            <a:off x="225552" y="1818900"/>
            <a:ext cx="8839200" cy="3508612"/>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chemeClr val="dk1"/>
              </a:buClr>
              <a:buSzPts val="2000"/>
            </a:pPr>
            <a:r>
              <a:rPr lang="en-US" sz="2000" b="0" i="0" u="none" strike="noStrike" cap="none" dirty="0">
                <a:solidFill>
                  <a:schemeClr val="dk1"/>
                </a:solidFill>
                <a:latin typeface="Arial Narrow"/>
                <a:ea typeface="Arial Narrow"/>
                <a:cs typeface="Arial Narrow"/>
                <a:sym typeface="Arial Narrow"/>
              </a:rPr>
              <a:t>Each Title I school </a:t>
            </a:r>
            <a:r>
              <a:rPr lang="en-US" sz="2000" b="0" i="0" u="sng" strike="noStrike" cap="none" dirty="0">
                <a:solidFill>
                  <a:schemeClr val="dk1"/>
                </a:solidFill>
                <a:latin typeface="Arial Narrow"/>
                <a:ea typeface="Arial Narrow"/>
                <a:cs typeface="Arial Narrow"/>
                <a:sym typeface="Arial Narrow"/>
              </a:rPr>
              <a:t>must</a:t>
            </a:r>
            <a:r>
              <a:rPr lang="en-US" sz="2000" b="0" i="0" u="none" strike="noStrike" cap="none" dirty="0">
                <a:solidFill>
                  <a:schemeClr val="dk1"/>
                </a:solidFill>
                <a:latin typeface="Arial Narrow"/>
                <a:ea typeface="Arial Narrow"/>
                <a:cs typeface="Arial Narrow"/>
                <a:sym typeface="Arial Narrow"/>
              </a:rPr>
              <a:t> annually write, with input from families, teachers, and community members a written </a:t>
            </a:r>
            <a:r>
              <a:rPr lang="en-US" sz="2000" b="1" i="0" u="none" strike="noStrike" cap="none" dirty="0">
                <a:solidFill>
                  <a:schemeClr val="dk1"/>
                </a:solidFill>
                <a:latin typeface="Arial Narrow"/>
                <a:ea typeface="Arial Narrow"/>
                <a:cs typeface="Arial Narrow"/>
                <a:sym typeface="Arial Narrow"/>
              </a:rPr>
              <a:t>Parent and Family Engagement Plan (PFEP). </a:t>
            </a:r>
            <a:r>
              <a:rPr lang="en-US" sz="2000" i="0" u="none" strike="noStrike" cap="none" dirty="0">
                <a:solidFill>
                  <a:schemeClr val="dk1"/>
                </a:solidFill>
                <a:latin typeface="Arial Narrow"/>
                <a:ea typeface="Arial Narrow"/>
                <a:cs typeface="Arial Narrow"/>
                <a:sym typeface="Arial Narrow"/>
              </a:rPr>
              <a:t>Families will be receiving a brochure highlightin</a:t>
            </a:r>
            <a:r>
              <a:rPr lang="en-US" sz="2000" dirty="0">
                <a:solidFill>
                  <a:schemeClr val="dk1"/>
                </a:solidFill>
                <a:latin typeface="Arial Narrow"/>
                <a:ea typeface="Arial Narrow"/>
                <a:cs typeface="Arial Narrow"/>
                <a:sym typeface="Arial Narrow"/>
              </a:rPr>
              <a:t>g the main parts of our PFEP.</a:t>
            </a:r>
            <a:endParaRPr lang="en-US" sz="2000" i="0" u="none" strike="noStrike" cap="none" dirty="0">
              <a:solidFill>
                <a:schemeClr val="dk1"/>
              </a:solidFill>
              <a:latin typeface="Arial Narrow"/>
              <a:ea typeface="Arial Narrow"/>
              <a:cs typeface="Arial Narrow"/>
              <a:sym typeface="Arial Narrow"/>
            </a:endParaRPr>
          </a:p>
          <a:p>
            <a:pPr marL="225425" marR="0" lvl="0" indent="-225425" algn="l" rtl="0">
              <a:lnSpc>
                <a:spcPct val="100000"/>
              </a:lnSpc>
              <a:spcBef>
                <a:spcPts val="0"/>
              </a:spcBef>
              <a:spcAft>
                <a:spcPts val="0"/>
              </a:spcAft>
              <a:buClr>
                <a:schemeClr val="dk1"/>
              </a:buClr>
              <a:buSzPts val="2000"/>
              <a:buFont typeface="Noto Sans Symbols"/>
              <a:buChar char="▪"/>
            </a:pPr>
            <a:endParaRPr lang="en-US" sz="2000" b="1" i="0" u="none" strike="noStrike" cap="none" dirty="0">
              <a:solidFill>
                <a:schemeClr val="dk1"/>
              </a:solidFill>
              <a:latin typeface="Arial Narrow"/>
              <a:ea typeface="Arial Narrow"/>
              <a:cs typeface="Arial Narrow"/>
              <a:sym typeface="Arial Narrow"/>
            </a:endParaRPr>
          </a:p>
          <a:p>
            <a:pPr marR="0" lvl="0" algn="l" rtl="0">
              <a:lnSpc>
                <a:spcPct val="100000"/>
              </a:lnSpc>
              <a:spcBef>
                <a:spcPts val="0"/>
              </a:spcBef>
              <a:spcAft>
                <a:spcPts val="0"/>
              </a:spcAft>
              <a:buClr>
                <a:schemeClr val="dk1"/>
              </a:buClr>
              <a:buSzPts val="2000"/>
            </a:pPr>
            <a:r>
              <a:rPr lang="en-US" sz="2000" b="1" dirty="0">
                <a:solidFill>
                  <a:schemeClr val="dk1"/>
                </a:solidFill>
                <a:latin typeface="Arial Narrow"/>
                <a:sym typeface="Arial Narrow"/>
              </a:rPr>
              <a:t>                                           Upcoming 2024-25 Parent Events </a:t>
            </a:r>
          </a:p>
          <a:p>
            <a:pPr marR="0" lvl="0" algn="ctr" rtl="0">
              <a:lnSpc>
                <a:spcPct val="100000"/>
              </a:lnSpc>
              <a:spcBef>
                <a:spcPts val="0"/>
              </a:spcBef>
              <a:spcAft>
                <a:spcPts val="0"/>
              </a:spcAft>
              <a:buClr>
                <a:schemeClr val="dk1"/>
              </a:buClr>
              <a:buSzPts val="2000"/>
            </a:pPr>
            <a:r>
              <a:rPr lang="en-US" b="1" i="0" u="none" strike="noStrike" cap="none" dirty="0">
                <a:solidFill>
                  <a:schemeClr val="dk1"/>
                </a:solidFill>
                <a:latin typeface="Arial Narrow"/>
                <a:ea typeface="Arial"/>
                <a:cs typeface="Arial"/>
                <a:sym typeface="Arial Narrow"/>
              </a:rPr>
              <a:t>We will be having multiple parent and family events throughout the school year. Trick or Treat, Math Night, Science Gross Out Night, Dr. Seuss Night – please check our newsletter, website and/or Facebook page for notifications.</a:t>
            </a:r>
            <a:endParaRPr b="0" i="0" u="none" strike="noStrike" cap="none" dirty="0">
              <a:solidFill>
                <a:srgbClr val="000000"/>
              </a:solidFill>
              <a:latin typeface="Arial"/>
              <a:ea typeface="Arial"/>
              <a:cs typeface="Arial"/>
              <a:sym typeface="Arial"/>
            </a:endParaRPr>
          </a:p>
          <a:p>
            <a:pPr marL="225425" marR="0" lvl="0" indent="-98425" algn="ctr" rtl="0">
              <a:lnSpc>
                <a:spcPct val="100000"/>
              </a:lnSpc>
              <a:spcBef>
                <a:spcPts val="0"/>
              </a:spcBef>
              <a:spcAft>
                <a:spcPts val="0"/>
              </a:spcAft>
              <a:buClr>
                <a:schemeClr val="dk1"/>
              </a:buClr>
              <a:buSzPts val="2000"/>
              <a:buFont typeface="Noto Sans Symbols"/>
              <a:buNone/>
            </a:pPr>
            <a:endParaRPr sz="2000" b="0" i="0" u="none" strike="noStrike" cap="none" dirty="0">
              <a:solidFill>
                <a:schemeClr val="dk1"/>
              </a:solidFill>
              <a:latin typeface="Arial Narrow"/>
              <a:ea typeface="Arial Narrow"/>
              <a:cs typeface="Arial Narrow"/>
              <a:sym typeface="Arial Narrow"/>
            </a:endParaRPr>
          </a:p>
          <a:p>
            <a:pPr marL="225425" marR="0" lvl="0" indent="-98425" algn="l" rtl="0">
              <a:lnSpc>
                <a:spcPct val="100000"/>
              </a:lnSpc>
              <a:spcBef>
                <a:spcPts val="0"/>
              </a:spcBef>
              <a:spcAft>
                <a:spcPts val="0"/>
              </a:spcAft>
              <a:buClr>
                <a:schemeClr val="dk1"/>
              </a:buClr>
              <a:buSzPts val="2000"/>
              <a:buFont typeface="Noto Sans Symbols"/>
              <a:buNone/>
            </a:pPr>
            <a:endParaRPr sz="2000" b="0" i="0" u="none" strike="noStrike" cap="none" dirty="0">
              <a:solidFill>
                <a:schemeClr val="dk1"/>
              </a:solidFill>
              <a:latin typeface="Arial Narrow"/>
              <a:ea typeface="Arial Narrow"/>
              <a:cs typeface="Arial Narrow"/>
              <a:sym typeface="Arial Narrow"/>
            </a:endParaRPr>
          </a:p>
          <a:p>
            <a:pPr marL="225425" marR="0" lvl="0" indent="-225425" algn="l" rtl="0">
              <a:lnSpc>
                <a:spcPct val="100000"/>
              </a:lnSpc>
              <a:spcBef>
                <a:spcPts val="0"/>
              </a:spcBef>
              <a:spcAft>
                <a:spcPts val="0"/>
              </a:spcAft>
              <a:buClr>
                <a:schemeClr val="dk1"/>
              </a:buClr>
              <a:buSzPts val="2800"/>
              <a:buFont typeface="Noto Sans Symbols"/>
              <a:buNone/>
            </a:pPr>
            <a:endParaRPr sz="2800" b="0" i="0" u="none" strike="noStrike" cap="none" dirty="0">
              <a:solidFill>
                <a:schemeClr val="dk1"/>
              </a:solidFill>
              <a:latin typeface="Tahoma"/>
              <a:ea typeface="Tahoma"/>
              <a:cs typeface="Tahoma"/>
              <a:sym typeface="Tahoma"/>
            </a:endParaRPr>
          </a:p>
        </p:txBody>
      </p:sp>
      <p:sp>
        <p:nvSpPr>
          <p:cNvPr id="180" name="Google Shape;180;p13"/>
          <p:cNvSpPr txBox="1"/>
          <p:nvPr/>
        </p:nvSpPr>
        <p:spPr>
          <a:xfrm>
            <a:off x="1398588" y="6172200"/>
            <a:ext cx="7353300" cy="2873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Noto Sans Symbols"/>
              <a:buNone/>
            </a:pPr>
            <a:endParaRPr sz="1600" b="0" i="0" u="none" strike="noStrike" cap="none">
              <a:solidFill>
                <a:schemeClr val="dk1"/>
              </a:solidFill>
              <a:latin typeface="Tahoma"/>
              <a:ea typeface="Tahoma"/>
              <a:cs typeface="Tahoma"/>
              <a:sym typeface="Tahoma"/>
            </a:endParaRPr>
          </a:p>
        </p:txBody>
      </p:sp>
      <p:sp>
        <p:nvSpPr>
          <p:cNvPr id="181" name="Google Shape;181;p13"/>
          <p:cNvSpPr txBox="1"/>
          <p:nvPr/>
        </p:nvSpPr>
        <p:spPr>
          <a:xfrm>
            <a:off x="141612" y="6459538"/>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63DF3192-5D0B-07F7-DAB9-2AA910056F41}"/>
              </a:ext>
            </a:extLst>
          </p:cNvPr>
          <p:cNvSpPr txBox="1"/>
          <p:nvPr/>
        </p:nvSpPr>
        <p:spPr>
          <a:xfrm>
            <a:off x="393192" y="5003467"/>
            <a:ext cx="8358696" cy="738664"/>
          </a:xfrm>
          <a:prstGeom prst="rect">
            <a:avLst/>
          </a:prstGeom>
          <a:noFill/>
        </p:spPr>
        <p:txBody>
          <a:bodyPr wrap="square" rtlCol="0">
            <a:spAutoFit/>
          </a:bodyPr>
          <a:lstStyle/>
          <a:p>
            <a:r>
              <a:rPr lang="en-US" dirty="0"/>
              <a:t>The </a:t>
            </a:r>
            <a:r>
              <a:rPr lang="en-US" u="sng" dirty="0"/>
              <a:t>district </a:t>
            </a:r>
            <a:r>
              <a:rPr lang="en-US" b="1" dirty="0">
                <a:solidFill>
                  <a:srgbClr val="FF0000"/>
                </a:solidFill>
              </a:rPr>
              <a:t>Parent and Family Engagement Plan </a:t>
            </a:r>
            <a:r>
              <a:rPr lang="en-US" b="1" dirty="0"/>
              <a:t>(PFEP) </a:t>
            </a:r>
            <a:r>
              <a:rPr lang="en-US" dirty="0"/>
              <a:t>can be found in the </a:t>
            </a:r>
            <a:r>
              <a:rPr lang="en-US" b="1" dirty="0">
                <a:solidFill>
                  <a:schemeClr val="accent3">
                    <a:lumMod val="75000"/>
                  </a:schemeClr>
                </a:solidFill>
              </a:rPr>
              <a:t>Title I Parent Notebook</a:t>
            </a:r>
            <a:r>
              <a:rPr lang="en-US" dirty="0"/>
              <a:t> in the front office, on our website under “Title I”, or on the district website under “Federal Programs”, then “Title I”. </a:t>
            </a:r>
          </a:p>
        </p:txBody>
      </p:sp>
      <p:pic>
        <p:nvPicPr>
          <p:cNvPr id="8" name="Audio 7">
            <a:hlinkClick r:id="" action="ppaction://media"/>
            <a:extLst>
              <a:ext uri="{FF2B5EF4-FFF2-40B4-BE49-F238E27FC236}">
                <a16:creationId xmlns:a16="http://schemas.microsoft.com/office/drawing/2014/main" id="{419EA43F-9598-9CB5-8785-1355D54F604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71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6"/>
          <p:cNvSpPr txBox="1">
            <a:spLocks noGrp="1"/>
          </p:cNvSpPr>
          <p:nvPr>
            <p:ph type="title"/>
          </p:nvPr>
        </p:nvSpPr>
        <p:spPr>
          <a:xfrm>
            <a:off x="381462" y="661309"/>
            <a:ext cx="8050212"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s-MX" sz="4800" noProof="0" dirty="0"/>
              <a:t>SCHOOL-PARENT COMPACT</a:t>
            </a:r>
            <a:endParaRPr lang="es-MX" noProof="0" dirty="0"/>
          </a:p>
        </p:txBody>
      </p:sp>
      <p:sp>
        <p:nvSpPr>
          <p:cNvPr id="188" name="Google Shape;188;p16"/>
          <p:cNvSpPr txBox="1"/>
          <p:nvPr/>
        </p:nvSpPr>
        <p:spPr>
          <a:xfrm>
            <a:off x="143256" y="1996440"/>
            <a:ext cx="8686800" cy="2246729"/>
          </a:xfrm>
          <a:prstGeom prst="rect">
            <a:avLst/>
          </a:prstGeom>
          <a:noFill/>
          <a:ln>
            <a:noFill/>
          </a:ln>
        </p:spPr>
        <p:txBody>
          <a:bodyPr spcFirstLastPara="1" wrap="square" lIns="91425" tIns="45700" rIns="91425" bIns="45700" anchor="t" anchorCtr="0">
            <a:spAutoFit/>
          </a:bodyPr>
          <a:lstStyle/>
          <a:p>
            <a:pPr marL="225425" marR="0" lvl="0" indent="-225425" algn="l" rtl="0">
              <a:lnSpc>
                <a:spcPct val="100000"/>
              </a:lnSpc>
              <a:spcBef>
                <a:spcPts val="0"/>
              </a:spcBef>
              <a:spcAft>
                <a:spcPts val="0"/>
              </a:spcAft>
              <a:buClr>
                <a:schemeClr val="dk1"/>
              </a:buClr>
              <a:buSzPts val="2000"/>
              <a:buFont typeface="Noto Sans Symbols"/>
              <a:buChar char="▪"/>
            </a:pPr>
            <a:r>
              <a:rPr lang="en-US" sz="2000" b="0" i="0" u="none" strike="noStrike" cap="none" dirty="0">
                <a:solidFill>
                  <a:schemeClr val="dk1"/>
                </a:solidFill>
                <a:latin typeface="Arial Narrow"/>
                <a:ea typeface="Arial Narrow"/>
                <a:cs typeface="Arial Narrow"/>
                <a:sym typeface="Arial Narrow"/>
              </a:rPr>
              <a:t>Each school must have a </a:t>
            </a:r>
            <a:r>
              <a:rPr lang="en-US" sz="2000" b="1" i="0" u="none" strike="noStrike" cap="none" dirty="0">
                <a:solidFill>
                  <a:srgbClr val="00B050"/>
                </a:solidFill>
                <a:latin typeface="Arial Narrow"/>
                <a:ea typeface="Arial Narrow"/>
                <a:cs typeface="Arial Narrow"/>
                <a:sym typeface="Arial Narrow"/>
              </a:rPr>
              <a:t>School-Parent Compact </a:t>
            </a:r>
            <a:r>
              <a:rPr lang="en-US" sz="2000" b="0" i="0" u="none" strike="noStrike" cap="none" dirty="0">
                <a:solidFill>
                  <a:schemeClr val="dk1"/>
                </a:solidFill>
                <a:latin typeface="Arial Narrow"/>
                <a:ea typeface="Arial Narrow"/>
                <a:cs typeface="Arial Narrow"/>
                <a:sym typeface="Arial Narrow"/>
              </a:rPr>
              <a:t>that is </a:t>
            </a:r>
            <a:r>
              <a:rPr lang="en-US" sz="2000" dirty="0">
                <a:solidFill>
                  <a:schemeClr val="dk1"/>
                </a:solidFill>
                <a:latin typeface="Arial Narrow"/>
                <a:ea typeface="Arial Narrow"/>
                <a:cs typeface="Arial Narrow"/>
                <a:sym typeface="Arial Narrow"/>
              </a:rPr>
              <a:t>jointly developed</a:t>
            </a:r>
            <a:r>
              <a:rPr lang="en-US" sz="2000" b="0" i="0" u="none" strike="noStrike" cap="none" dirty="0">
                <a:solidFill>
                  <a:schemeClr val="dk1"/>
                </a:solidFill>
                <a:latin typeface="Arial Narrow"/>
                <a:ea typeface="Arial Narrow"/>
                <a:cs typeface="Arial Narrow"/>
                <a:sym typeface="Arial Narrow"/>
              </a:rPr>
              <a:t> with parents.</a:t>
            </a:r>
            <a:endParaRPr sz="1400" b="0" i="0" u="none" strike="noStrike" cap="none" dirty="0">
              <a:solidFill>
                <a:srgbClr val="000000"/>
              </a:solidFill>
              <a:latin typeface="Arial"/>
              <a:ea typeface="Arial"/>
              <a:cs typeface="Arial"/>
              <a:sym typeface="Arial"/>
            </a:endParaRPr>
          </a:p>
          <a:p>
            <a:pPr marL="225425" marR="0" lvl="0" indent="-225425"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Narrow"/>
              <a:ea typeface="Arial Narrow"/>
              <a:cs typeface="Arial Narrow"/>
              <a:sym typeface="Arial Narrow"/>
            </a:endParaRPr>
          </a:p>
          <a:p>
            <a:pPr marL="225425" marR="0" lvl="0" indent="-225425" algn="l" rtl="0">
              <a:lnSpc>
                <a:spcPct val="100000"/>
              </a:lnSpc>
              <a:spcBef>
                <a:spcPts val="0"/>
              </a:spcBef>
              <a:spcAft>
                <a:spcPts val="0"/>
              </a:spcAft>
              <a:buClr>
                <a:schemeClr val="dk1"/>
              </a:buClr>
              <a:buSzPts val="2000"/>
              <a:buFont typeface="Noto Sans Symbols"/>
              <a:buChar char="▪"/>
            </a:pPr>
            <a:r>
              <a:rPr lang="en-US" sz="2000" b="0" i="0" u="none" strike="noStrike" cap="none" dirty="0">
                <a:solidFill>
                  <a:schemeClr val="dk1"/>
                </a:solidFill>
                <a:latin typeface="Arial Narrow"/>
                <a:ea typeface="Arial Narrow"/>
                <a:cs typeface="Arial Narrow"/>
                <a:sym typeface="Arial Narrow"/>
              </a:rPr>
              <a:t>The compact outlines how parents, the entire school staff, and students will share the responsibility for improved student academic achievement.</a:t>
            </a:r>
            <a:endParaRPr sz="1400" b="0" i="0" u="none" strike="noStrike" cap="none" dirty="0">
              <a:solidFill>
                <a:srgbClr val="000000"/>
              </a:solidFill>
              <a:latin typeface="Arial"/>
              <a:ea typeface="Arial"/>
              <a:cs typeface="Arial"/>
              <a:sym typeface="Arial"/>
            </a:endParaRPr>
          </a:p>
          <a:p>
            <a:pPr marL="225425" marR="0" lvl="0" indent="-225425"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Narrow"/>
              <a:ea typeface="Arial Narrow"/>
              <a:cs typeface="Arial Narrow"/>
              <a:sym typeface="Arial Narrow"/>
            </a:endParaRPr>
          </a:p>
          <a:p>
            <a:pPr marL="225425" marR="0" lvl="0" indent="-225425" algn="l" rtl="0">
              <a:lnSpc>
                <a:spcPct val="100000"/>
              </a:lnSpc>
              <a:spcBef>
                <a:spcPts val="0"/>
              </a:spcBef>
              <a:spcAft>
                <a:spcPts val="0"/>
              </a:spcAft>
              <a:buClr>
                <a:schemeClr val="dk1"/>
              </a:buClr>
              <a:buSzPts val="2000"/>
              <a:buFont typeface="Noto Sans Symbols"/>
              <a:buChar char="▪"/>
            </a:pPr>
            <a:r>
              <a:rPr lang="en-US" sz="2000" b="0" i="0" u="none" strike="noStrike" cap="none" dirty="0">
                <a:solidFill>
                  <a:schemeClr val="dk1"/>
                </a:solidFill>
                <a:latin typeface="Arial Narrow"/>
                <a:ea typeface="Arial Narrow"/>
                <a:cs typeface="Arial Narrow"/>
                <a:sym typeface="Arial Narrow"/>
              </a:rPr>
              <a:t>The compact is required to be revised each year using input from parents, students, and teachers.</a:t>
            </a:r>
            <a:endParaRPr sz="1400" b="0" i="0" u="none" strike="noStrike" cap="none" dirty="0">
              <a:solidFill>
                <a:srgbClr val="000000"/>
              </a:solidFill>
              <a:latin typeface="Arial"/>
              <a:ea typeface="Arial"/>
              <a:cs typeface="Arial"/>
              <a:sym typeface="Arial"/>
            </a:endParaRPr>
          </a:p>
        </p:txBody>
      </p:sp>
      <p:sp>
        <p:nvSpPr>
          <p:cNvPr id="190" name="Google Shape;190;p16"/>
          <p:cNvSpPr txBox="1"/>
          <p:nvPr/>
        </p:nvSpPr>
        <p:spPr>
          <a:xfrm>
            <a:off x="304800" y="6324600"/>
            <a:ext cx="4576438" cy="64629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sz="1800" b="0" i="0" u="none" strike="noStrike" cap="none" dirty="0">
                <a:solidFill>
                  <a:schemeClr val="lt1"/>
                </a:solidFill>
                <a:latin typeface="Gill Sans"/>
                <a:ea typeface="Gill Sans"/>
                <a:cs typeface="Gill Sans"/>
                <a:sym typeface="Gill Sans"/>
              </a:rPr>
              <a:t>F</a:t>
            </a: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Gill Sans"/>
                <a:ea typeface="Gill Sans"/>
                <a:cs typeface="Gill Sans"/>
                <a:sym typeface="Gill Sans"/>
              </a:rPr>
              <a:t>Y25</a:t>
            </a:r>
            <a:endParaRPr sz="1400" b="0" i="0" u="none" strike="noStrike" cap="none" dirty="0">
              <a:solidFill>
                <a:srgbClr val="000000"/>
              </a:solidFill>
              <a:latin typeface="Arial"/>
              <a:ea typeface="Arial"/>
              <a:cs typeface="Arial"/>
              <a:sym typeface="Arial"/>
            </a:endParaRPr>
          </a:p>
        </p:txBody>
      </p:sp>
      <p:pic>
        <p:nvPicPr>
          <p:cNvPr id="3074" name="Picture 2" descr="Image result for working together clip art">
            <a:extLst>
              <a:ext uri="{FF2B5EF4-FFF2-40B4-BE49-F238E27FC236}">
                <a16:creationId xmlns:a16="http://schemas.microsoft.com/office/drawing/2014/main" id="{FA55E07B-4560-9CFB-E0D7-2A732514F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7288" y="4443921"/>
            <a:ext cx="2438781" cy="1600263"/>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2310389B-9B86-8C3A-F02A-28CBBF82206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1833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7"/>
          <p:cNvSpPr txBox="1">
            <a:spLocks noGrp="1"/>
          </p:cNvSpPr>
          <p:nvPr>
            <p:ph type="title"/>
          </p:nvPr>
        </p:nvSpPr>
        <p:spPr>
          <a:xfrm>
            <a:off x="1143000" y="914400"/>
            <a:ext cx="7248071" cy="10492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s-MX" noProof="0" dirty="0"/>
              <a:t>2024-25   SCHOOL-PARENT COMPACT</a:t>
            </a:r>
          </a:p>
        </p:txBody>
      </p:sp>
      <p:sp>
        <p:nvSpPr>
          <p:cNvPr id="197" name="Google Shape;197;p17"/>
          <p:cNvSpPr txBox="1"/>
          <p:nvPr/>
        </p:nvSpPr>
        <p:spPr>
          <a:xfrm>
            <a:off x="42733" y="6364440"/>
            <a:ext cx="4576438"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sz="1800" b="0" i="0" u="none" strike="noStrike" cap="none" dirty="0">
                <a:solidFill>
                  <a:schemeClr val="lt1"/>
                </a:solidFill>
                <a:latin typeface="Gill Sans"/>
                <a:ea typeface="Gill Sans"/>
                <a:cs typeface="Gill Sans"/>
                <a:sym typeface="Gill Sans"/>
              </a:rPr>
              <a:t>F</a:t>
            </a: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0AC7A1DB-5859-BCB8-E631-5879E0FE6766}"/>
              </a:ext>
            </a:extLst>
          </p:cNvPr>
          <p:cNvSpPr txBox="1"/>
          <p:nvPr/>
        </p:nvSpPr>
        <p:spPr>
          <a:xfrm>
            <a:off x="434340" y="1573173"/>
            <a:ext cx="8275319" cy="4370427"/>
          </a:xfrm>
          <a:prstGeom prst="rect">
            <a:avLst/>
          </a:prstGeom>
          <a:noFill/>
        </p:spPr>
        <p:txBody>
          <a:bodyPr wrap="square" rtlCol="0">
            <a:spAutoFit/>
          </a:bodyPr>
          <a:lstStyle/>
          <a:p>
            <a:r>
              <a:rPr lang="en-US" sz="1600" b="1" dirty="0"/>
              <a:t>Working together for success:</a:t>
            </a:r>
          </a:p>
          <a:p>
            <a:endParaRPr lang="en-US" b="1" dirty="0"/>
          </a:p>
          <a:p>
            <a:pPr marL="285750" indent="-285750">
              <a:buFont typeface="Wingdings" panose="05000000000000000000" pitchFamily="2" charset="2"/>
              <a:buChar char="v"/>
            </a:pPr>
            <a:r>
              <a:rPr lang="en-US" dirty="0"/>
              <a:t>In the classroom </a:t>
            </a:r>
            <a:r>
              <a:rPr lang="en-US" sz="1800" dirty="0">
                <a:effectLst/>
                <a:latin typeface="Calibri" panose="020F0502020204030204" pitchFamily="34" charset="0"/>
                <a:ea typeface="Calibri" panose="020F0502020204030204" pitchFamily="34" charset="0"/>
                <a:cs typeface="Times New Roman" panose="02020603050405020304" pitchFamily="18" charset="0"/>
              </a:rPr>
              <a:t>Teachers will plan and provide high-quality standards-based lessons that enable students to meet the state’s academic achievement standards. </a:t>
            </a: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At Home </a:t>
            </a:r>
            <a:r>
              <a:rPr lang="en-US" sz="1800" dirty="0">
                <a:effectLst/>
                <a:latin typeface="Calibri" panose="020F0502020204030204" pitchFamily="34" charset="0"/>
                <a:ea typeface="Calibri" panose="020F0502020204030204" pitchFamily="34" charset="0"/>
                <a:cs typeface="Times New Roman" panose="02020603050405020304" pitchFamily="18" charset="0"/>
              </a:rPr>
              <a:t>Families will ensure that their child attends school regularly, arrives on time and is prepared to learn. </a:t>
            </a:r>
            <a:endParaRPr lang="en-US" dirty="0"/>
          </a:p>
          <a:p>
            <a:endParaRPr lang="en-US" dirty="0"/>
          </a:p>
          <a:p>
            <a:pPr marL="285750" indent="-285750">
              <a:buFont typeface="Wingdings" panose="05000000000000000000" pitchFamily="2" charset="2"/>
              <a:buChar char="v"/>
            </a:pPr>
            <a:r>
              <a:rPr lang="en-US" dirty="0"/>
              <a:t>Student responsibility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Students will share the responsibility to improve academic achievement, come prepared for class, complete classwork and homework assignments. </a:t>
            </a:r>
            <a:endParaRPr lang="en-US" dirty="0"/>
          </a:p>
          <a:p>
            <a:endParaRPr lang="en-US" dirty="0"/>
          </a:p>
          <a:p>
            <a:pPr algn="ctr"/>
            <a:r>
              <a:rPr lang="en-US" sz="1600" b="1" dirty="0">
                <a:solidFill>
                  <a:schemeClr val="accent3">
                    <a:lumMod val="75000"/>
                  </a:schemeClr>
                </a:solidFill>
              </a:rPr>
              <a:t>Communication is critical! </a:t>
            </a:r>
            <a:r>
              <a:rPr lang="en-US" sz="1600" dirty="0"/>
              <a:t>Please be sure your child’s teacher has up-to-date contact information. Our school uses FOCUS emails. Frequent, two-way communication between teachers and families leads to trusting relationships and a positive school year.</a:t>
            </a:r>
          </a:p>
        </p:txBody>
      </p:sp>
      <p:pic>
        <p:nvPicPr>
          <p:cNvPr id="17" name="Audio 16">
            <a:hlinkClick r:id="" action="ppaction://media"/>
            <a:extLst>
              <a:ext uri="{FF2B5EF4-FFF2-40B4-BE49-F238E27FC236}">
                <a16:creationId xmlns:a16="http://schemas.microsoft.com/office/drawing/2014/main" id="{5D0F0772-0F23-E94C-A640-62ABF377E8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63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8"/>
          <p:cNvSpPr txBox="1">
            <a:spLocks noGrp="1"/>
          </p:cNvSpPr>
          <p:nvPr>
            <p:ph type="title"/>
          </p:nvPr>
        </p:nvSpPr>
        <p:spPr>
          <a:xfrm>
            <a:off x="457200" y="685800"/>
            <a:ext cx="8050212"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s-MX" sz="4800" noProof="0" dirty="0" err="1"/>
              <a:t>Parents</a:t>
            </a:r>
            <a:r>
              <a:rPr lang="es-MX" sz="4800" noProof="0" dirty="0"/>
              <a:t> </a:t>
            </a:r>
            <a:r>
              <a:rPr lang="es-MX" sz="4800" noProof="0" dirty="0" err="1"/>
              <a:t>Right-To-Know</a:t>
            </a:r>
            <a:r>
              <a:rPr lang="es-MX" sz="4800" noProof="0" dirty="0"/>
              <a:t> </a:t>
            </a:r>
            <a:endParaRPr lang="es-MX" noProof="0" dirty="0"/>
          </a:p>
        </p:txBody>
      </p:sp>
      <p:sp>
        <p:nvSpPr>
          <p:cNvPr id="204" name="Google Shape;204;p18"/>
          <p:cNvSpPr txBox="1"/>
          <p:nvPr/>
        </p:nvSpPr>
        <p:spPr>
          <a:xfrm>
            <a:off x="177006" y="1751638"/>
            <a:ext cx="8610600" cy="344705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Narrow"/>
              <a:ea typeface="Arial Narrow"/>
              <a:cs typeface="Arial Narrow"/>
              <a:sym typeface="Arial Narrow"/>
            </a:endParaRPr>
          </a:p>
          <a:p>
            <a:pPr marL="225425" marR="0" lvl="0" indent="-225425" algn="just" rtl="0">
              <a:lnSpc>
                <a:spcPct val="100000"/>
              </a:lnSpc>
              <a:spcBef>
                <a:spcPts val="0"/>
              </a:spcBef>
              <a:spcAft>
                <a:spcPts val="0"/>
              </a:spcAft>
              <a:buClr>
                <a:schemeClr val="dk1"/>
              </a:buClr>
              <a:buSzPts val="2000"/>
              <a:buFont typeface="Noto Sans Symbols"/>
              <a:buChar char="▪"/>
            </a:pPr>
            <a:r>
              <a:rPr lang="en-US" sz="1800" dirty="0">
                <a:solidFill>
                  <a:schemeClr val="dk1"/>
                </a:solidFill>
                <a:latin typeface="Arial Narrow"/>
                <a:sym typeface="Arial Narrow"/>
              </a:rPr>
              <a:t>If your child’s teacher(s) is qualified and state-certified for the grade and subject area they are teaching. Parents may request information regarding the professional qualifications of their child’s classroom teacher at any time.</a:t>
            </a:r>
          </a:p>
          <a:p>
            <a:pPr marL="225425" marR="0" lvl="0" indent="-98425" algn="just" rtl="0">
              <a:lnSpc>
                <a:spcPct val="100000"/>
              </a:lnSpc>
              <a:spcBef>
                <a:spcPts val="0"/>
              </a:spcBef>
              <a:spcAft>
                <a:spcPts val="0"/>
              </a:spcAft>
              <a:buClr>
                <a:schemeClr val="dk1"/>
              </a:buClr>
              <a:buSzPts val="2000"/>
              <a:buFont typeface="Noto Sans Symbols"/>
              <a:buNone/>
            </a:pPr>
            <a:endParaRPr sz="1800" b="0" i="0" u="none" strike="noStrike" cap="none" dirty="0">
              <a:solidFill>
                <a:schemeClr val="dk1"/>
              </a:solidFill>
              <a:latin typeface="Arial Narrow"/>
              <a:ea typeface="Arial Narrow"/>
              <a:cs typeface="Arial Narrow"/>
              <a:sym typeface="Arial Narrow"/>
            </a:endParaRPr>
          </a:p>
          <a:p>
            <a:pPr marL="225425" marR="0" lvl="0" indent="-225425" algn="just" rtl="0">
              <a:lnSpc>
                <a:spcPct val="100000"/>
              </a:lnSpc>
              <a:spcBef>
                <a:spcPts val="0"/>
              </a:spcBef>
              <a:spcAft>
                <a:spcPts val="0"/>
              </a:spcAft>
              <a:buClr>
                <a:schemeClr val="dk1"/>
              </a:buClr>
              <a:buSzPts val="2000"/>
              <a:buFont typeface="Noto Sans Symbols"/>
              <a:buChar char="▪"/>
            </a:pPr>
            <a:r>
              <a:rPr lang="en-US" sz="1800" dirty="0">
                <a:solidFill>
                  <a:schemeClr val="dk1"/>
                </a:solidFill>
                <a:latin typeface="Arial Narrow"/>
                <a:sym typeface="Arial Narrow"/>
              </a:rPr>
              <a:t>The instructional assistant working with your child is highly qualified.</a:t>
            </a:r>
          </a:p>
          <a:p>
            <a:pPr marL="225425" marR="0" lvl="0" indent="-225425" algn="just" rtl="0">
              <a:lnSpc>
                <a:spcPct val="100000"/>
              </a:lnSpc>
              <a:spcBef>
                <a:spcPts val="0"/>
              </a:spcBef>
              <a:spcAft>
                <a:spcPts val="0"/>
              </a:spcAft>
              <a:buClr>
                <a:schemeClr val="dk1"/>
              </a:buClr>
              <a:buSzPts val="2000"/>
              <a:buFont typeface="Noto Sans Symbols"/>
              <a:buChar char="▪"/>
            </a:pPr>
            <a:endParaRPr lang="en-US" sz="1800" dirty="0">
              <a:solidFill>
                <a:schemeClr val="dk1"/>
              </a:solidFill>
              <a:latin typeface="Arial Narrow"/>
              <a:sym typeface="Arial Narrow"/>
            </a:endParaRPr>
          </a:p>
          <a:p>
            <a:pPr marL="225425" indent="-225425" algn="just">
              <a:buClr>
                <a:schemeClr val="dk1"/>
              </a:buClr>
              <a:buSzPts val="2000"/>
              <a:buFont typeface="Noto Sans Symbols"/>
              <a:buChar char="▪"/>
            </a:pPr>
            <a:r>
              <a:rPr lang="en-US" sz="1800" b="0" i="0" u="none" strike="noStrike" cap="none" dirty="0">
                <a:solidFill>
                  <a:schemeClr val="dk1"/>
                </a:solidFill>
                <a:latin typeface="Arial Narrow"/>
                <a:ea typeface="Arial"/>
                <a:cs typeface="Arial"/>
                <a:sym typeface="Arial Narrow"/>
              </a:rPr>
              <a:t>If your child has been taught for 4 or more consecutive weeks by a teacher who does not meet state certification or licensing. Parents will be notified in writing.</a:t>
            </a:r>
          </a:p>
          <a:p>
            <a:pPr marL="225425" marR="0" lvl="0" indent="-225425" algn="just" rtl="0">
              <a:lnSpc>
                <a:spcPct val="100000"/>
              </a:lnSpc>
              <a:spcBef>
                <a:spcPts val="0"/>
              </a:spcBef>
              <a:spcAft>
                <a:spcPts val="0"/>
              </a:spcAft>
              <a:buClr>
                <a:schemeClr val="dk1"/>
              </a:buClr>
              <a:buSzPts val="2000"/>
              <a:buFont typeface="Noto Sans Symbols"/>
              <a:buChar char="▪"/>
            </a:pPr>
            <a:endParaRPr lang="en-US" sz="1800" b="0" i="0" u="none" strike="noStrike" cap="none" dirty="0">
              <a:solidFill>
                <a:schemeClr val="dk1"/>
              </a:solidFill>
              <a:latin typeface="Arial Narrow"/>
              <a:ea typeface="Arial"/>
              <a:cs typeface="Arial"/>
              <a:sym typeface="Arial Narrow"/>
            </a:endParaRPr>
          </a:p>
          <a:p>
            <a:pPr marL="225425" marR="0" lvl="0" indent="-225425" algn="just" rtl="0">
              <a:lnSpc>
                <a:spcPct val="100000"/>
              </a:lnSpc>
              <a:spcBef>
                <a:spcPts val="0"/>
              </a:spcBef>
              <a:spcAft>
                <a:spcPts val="0"/>
              </a:spcAft>
              <a:buClr>
                <a:schemeClr val="dk1"/>
              </a:buClr>
              <a:buSzPts val="2000"/>
              <a:buFont typeface="Noto Sans Symbols"/>
              <a:buChar char="▪"/>
            </a:pPr>
            <a:r>
              <a:rPr lang="en-US" sz="1800" dirty="0">
                <a:solidFill>
                  <a:schemeClr val="dk1"/>
                </a:solidFill>
                <a:latin typeface="Arial Narrow"/>
                <a:sym typeface="Arial Narrow"/>
              </a:rPr>
              <a:t>Your child’s academic progress: standardized test results (STAR, FAST), intervention/progressing monitoring results, and classroom grades</a:t>
            </a:r>
          </a:p>
        </p:txBody>
      </p:sp>
      <p:sp>
        <p:nvSpPr>
          <p:cNvPr id="205" name="Google Shape;205;p18"/>
          <p:cNvSpPr txBox="1"/>
          <p:nvPr/>
        </p:nvSpPr>
        <p:spPr>
          <a:xfrm>
            <a:off x="85566" y="6394590"/>
            <a:ext cx="1353312" cy="36929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 typeface="Arial"/>
              <a:buNone/>
              <a:tabLst/>
              <a:defRPr/>
            </a:pPr>
            <a:r>
              <a:rPr lang="en-US" sz="1800" b="0" i="0" u="none" strike="noStrike" cap="none" dirty="0">
                <a:solidFill>
                  <a:schemeClr val="lt1"/>
                </a:solidFill>
                <a:latin typeface="Gill Sans"/>
                <a:ea typeface="Gill Sans"/>
                <a:cs typeface="Gill Sans"/>
                <a:sym typeface="Gill Sans"/>
              </a:rPr>
              <a:t>F</a:t>
            </a:r>
            <a:r>
              <a:rPr kumimoji="0" lang="en-US" sz="1800" b="0" i="0" u="none" strike="noStrike" kern="1200" cap="none" spc="0" normalizeH="0" baseline="0" noProof="0" dirty="0">
                <a:ln>
                  <a:noFill/>
                </a:ln>
                <a:solidFill>
                  <a:prstClr val="black"/>
                </a:solidFill>
                <a:effectLst/>
                <a:uLnTx/>
                <a:uFillTx/>
                <a:latin typeface="Gill Sans"/>
                <a:ea typeface="Gill Sans"/>
                <a:cs typeface="Gill Sans"/>
                <a:sym typeface="Gill Sans"/>
              </a:rPr>
              <a:t>FY25</a:t>
            </a:r>
            <a:endParaRPr kumimoji="0" 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18" name="Audio 17">
            <a:hlinkClick r:id="" action="ppaction://media"/>
            <a:extLst>
              <a:ext uri="{FF2B5EF4-FFF2-40B4-BE49-F238E27FC236}">
                <a16:creationId xmlns:a16="http://schemas.microsoft.com/office/drawing/2014/main" id="{FB668AEF-1432-A58B-DE69-6945A3857D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1010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1"/>
          <p:cNvSpPr txBox="1">
            <a:spLocks noGrp="1"/>
          </p:cNvSpPr>
          <p:nvPr>
            <p:ph type="title"/>
          </p:nvPr>
        </p:nvSpPr>
        <p:spPr>
          <a:xfrm>
            <a:off x="762000" y="838200"/>
            <a:ext cx="7856538"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s-MX" sz="4800" noProof="0" dirty="0"/>
              <a:t>TIPS FOR SUCCESS:</a:t>
            </a:r>
            <a:endParaRPr lang="es-MX" sz="5400" noProof="0" dirty="0"/>
          </a:p>
        </p:txBody>
      </p:sp>
      <p:sp>
        <p:nvSpPr>
          <p:cNvPr id="212" name="Google Shape;212;p21"/>
          <p:cNvSpPr txBox="1"/>
          <p:nvPr/>
        </p:nvSpPr>
        <p:spPr>
          <a:xfrm>
            <a:off x="101600" y="1932432"/>
            <a:ext cx="8940800" cy="5693826"/>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Narrow"/>
                <a:ea typeface="Arial Narrow"/>
                <a:cs typeface="Arial Narrow"/>
                <a:sym typeface="Arial Narrow"/>
              </a:rPr>
              <a:t>Communicate with your child’s teacher often throughout the year! Start at the beginning of the year…how do you want to communicate with each other?</a:t>
            </a:r>
            <a:endParaRPr sz="1400" b="0" i="0" u="none" strike="noStrike" cap="none" dirty="0">
              <a:solidFill>
                <a:srgbClr val="000000"/>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Arial Narrow"/>
              <a:ea typeface="Arial Narrow"/>
              <a:cs typeface="Arial Narrow"/>
              <a:sym typeface="Arial Narrow"/>
            </a:endParaRPr>
          </a:p>
          <a:p>
            <a:pPr marL="457200" marR="0" lvl="0" indent="-457200" algn="just"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Narrow"/>
                <a:ea typeface="Arial Narrow"/>
                <a:cs typeface="Arial Narrow"/>
                <a:sym typeface="Arial Narrow"/>
              </a:rPr>
              <a:t>Give your </a:t>
            </a:r>
            <a:r>
              <a:rPr lang="en-US" sz="2000" b="0" i="0" u="sng" strike="noStrike" cap="none" dirty="0">
                <a:solidFill>
                  <a:schemeClr val="dk1"/>
                </a:solidFill>
                <a:latin typeface="Arial Narrow"/>
                <a:ea typeface="Arial Narrow"/>
                <a:cs typeface="Arial Narrow"/>
                <a:sym typeface="Arial Narrow"/>
              </a:rPr>
              <a:t>input</a:t>
            </a:r>
            <a:r>
              <a:rPr lang="en-US" sz="2000" b="0" i="0" u="none" strike="noStrike" cap="none" dirty="0">
                <a:solidFill>
                  <a:schemeClr val="dk1"/>
                </a:solidFill>
                <a:latin typeface="Arial Narrow"/>
                <a:ea typeface="Arial Narrow"/>
                <a:cs typeface="Arial Narrow"/>
                <a:sym typeface="Arial Narrow"/>
              </a:rPr>
              <a:t> on the schools Title I Plan </a:t>
            </a:r>
            <a:r>
              <a:rPr lang="en-US" sz="1900" b="0" i="0" u="none" strike="noStrike" cap="none" dirty="0">
                <a:solidFill>
                  <a:schemeClr val="dk1"/>
                </a:solidFill>
                <a:latin typeface="Arial Narrow"/>
                <a:ea typeface="Arial Narrow"/>
                <a:cs typeface="Arial Narrow"/>
                <a:sym typeface="Arial Narrow"/>
              </a:rPr>
              <a:t>(</a:t>
            </a:r>
            <a:r>
              <a:rPr lang="en-US" sz="1500" b="1" i="0" u="none" strike="noStrike" cap="none" dirty="0">
                <a:solidFill>
                  <a:schemeClr val="dk1"/>
                </a:solidFill>
                <a:latin typeface="Arial Narrow"/>
                <a:ea typeface="Arial Narrow"/>
                <a:cs typeface="Arial Narrow"/>
                <a:sym typeface="Arial Narrow"/>
              </a:rPr>
              <a:t>please fill out exit slips, Google Forms, surveys, etc.</a:t>
            </a:r>
            <a:r>
              <a:rPr lang="en-US" sz="1900" b="0" i="0" u="none" strike="noStrike" cap="none" dirty="0">
                <a:solidFill>
                  <a:schemeClr val="dk1"/>
                </a:solidFill>
                <a:latin typeface="Arial Narrow"/>
                <a:ea typeface="Arial Narrow"/>
                <a:cs typeface="Arial Narrow"/>
                <a:sym typeface="Arial Narrow"/>
              </a:rPr>
              <a:t>)</a:t>
            </a:r>
            <a:endParaRPr sz="1900" b="0" i="0" u="none" strike="noStrike" cap="none" dirty="0">
              <a:solidFill>
                <a:srgbClr val="000000"/>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Arial Narrow"/>
              <a:ea typeface="Arial Narrow"/>
              <a:cs typeface="Arial Narrow"/>
              <a:sym typeface="Arial Narrow"/>
            </a:endParaRPr>
          </a:p>
          <a:p>
            <a:pPr marL="457200" marR="0" lvl="0" indent="-457200" algn="just"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Narrow"/>
                <a:ea typeface="Arial Narrow"/>
                <a:cs typeface="Arial Narrow"/>
                <a:sym typeface="Arial Narrow"/>
              </a:rPr>
              <a:t>Consider joining the PTO/PTA, School Advisory Council (SAC) or the District Parent Leadership Team. Let your voice be heard!</a:t>
            </a:r>
            <a:endParaRPr sz="1400" b="0" i="0" u="none" strike="noStrike" cap="none" dirty="0">
              <a:solidFill>
                <a:srgbClr val="000000"/>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Arial Narrow"/>
              <a:ea typeface="Arial Narrow"/>
              <a:cs typeface="Arial Narrow"/>
              <a:sym typeface="Arial Narrow"/>
            </a:endParaRPr>
          </a:p>
          <a:p>
            <a:pPr marL="457200" marR="0" lvl="0" indent="-457200" algn="just"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Narrow"/>
                <a:ea typeface="Arial Narrow"/>
                <a:cs typeface="Arial Narrow"/>
                <a:sym typeface="Arial Narrow"/>
              </a:rPr>
              <a:t>Turner has a Parent Resource Centers that provide materials that families may check out to use at home</a:t>
            </a:r>
            <a:r>
              <a:rPr lang="en-US" sz="2000" dirty="0">
                <a:solidFill>
                  <a:schemeClr val="dk1"/>
                </a:solidFill>
                <a:latin typeface="Arial Narrow"/>
                <a:ea typeface="Arial Narrow"/>
                <a:cs typeface="Arial Narrow"/>
                <a:sym typeface="Arial Narrow"/>
              </a:rPr>
              <a:t>. </a:t>
            </a:r>
            <a:r>
              <a:rPr lang="en-US" sz="2000" b="0" i="0" u="none" strike="noStrike" cap="none" dirty="0">
                <a:solidFill>
                  <a:schemeClr val="dk1"/>
                </a:solidFill>
                <a:latin typeface="Arial Narrow"/>
                <a:ea typeface="Arial Narrow"/>
                <a:cs typeface="Arial Narrow"/>
                <a:sym typeface="Arial Narrow"/>
              </a:rPr>
              <a:t>You may also ask your child’s teacher for materials to help you at home. </a:t>
            </a:r>
            <a:endParaRPr sz="1400" b="0" i="0" u="none" strike="noStrike" cap="none" dirty="0">
              <a:solidFill>
                <a:srgbClr val="000000"/>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Arial Narrow"/>
              <a:ea typeface="Arial Narrow"/>
              <a:cs typeface="Arial Narrow"/>
              <a:sym typeface="Arial Narrow"/>
            </a:endParaRPr>
          </a:p>
          <a:p>
            <a:pPr marL="457200" marR="0" lvl="0" indent="-457200" algn="just"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Narrow"/>
                <a:ea typeface="Arial Narrow"/>
                <a:cs typeface="Arial Narrow"/>
                <a:sym typeface="Arial Narrow"/>
              </a:rPr>
              <a:t>Reach out to </a:t>
            </a:r>
            <a:r>
              <a:rPr lang="en-US" sz="2000" b="1" i="0" u="none" strike="noStrike" cap="none" dirty="0">
                <a:solidFill>
                  <a:srgbClr val="FF0000"/>
                </a:solidFill>
                <a:latin typeface="Arial Narrow"/>
                <a:ea typeface="Arial Narrow"/>
                <a:cs typeface="Arial Narrow"/>
                <a:sym typeface="Arial Narrow"/>
              </a:rPr>
              <a:t>Megan Arnold </a:t>
            </a:r>
            <a:r>
              <a:rPr lang="en-US" sz="2000" b="1" dirty="0">
                <a:solidFill>
                  <a:srgbClr val="FF0000"/>
                </a:solidFill>
                <a:latin typeface="Arial Narrow"/>
                <a:ea typeface="Arial Narrow"/>
                <a:cs typeface="Arial Narrow"/>
                <a:sym typeface="Arial Narrow"/>
              </a:rPr>
              <a:t>(</a:t>
            </a:r>
            <a:r>
              <a:rPr lang="en-US" sz="2000" b="1" dirty="0">
                <a:solidFill>
                  <a:srgbClr val="FF0000"/>
                </a:solidFill>
                <a:latin typeface="Arial Narrow"/>
                <a:ea typeface="Arial Narrow"/>
                <a:cs typeface="Arial Narrow"/>
                <a:sym typeface="Arial Narrow"/>
                <a:hlinkClick r:id="rId5"/>
              </a:rPr>
              <a:t>arnold.megan@brevardschools.org</a:t>
            </a:r>
            <a:r>
              <a:rPr lang="en-US" sz="2000" b="1" dirty="0">
                <a:solidFill>
                  <a:srgbClr val="FF0000"/>
                </a:solidFill>
                <a:latin typeface="Arial Narrow"/>
                <a:ea typeface="Arial Narrow"/>
                <a:cs typeface="Arial Narrow"/>
                <a:sym typeface="Arial Narrow"/>
              </a:rPr>
              <a:t>) </a:t>
            </a:r>
            <a:r>
              <a:rPr lang="en-US" sz="2000" b="0" i="0" u="none" strike="noStrike" cap="none" dirty="0">
                <a:solidFill>
                  <a:schemeClr val="dk1"/>
                </a:solidFill>
                <a:latin typeface="Arial Narrow"/>
                <a:ea typeface="Arial Narrow"/>
                <a:cs typeface="Arial Narrow"/>
                <a:sym typeface="Arial Narrow"/>
              </a:rPr>
              <a:t>to discuss </a:t>
            </a:r>
            <a:r>
              <a:rPr lang="en-US" sz="2200" b="0" i="0" u="none" strike="noStrike" cap="none" dirty="0">
                <a:solidFill>
                  <a:schemeClr val="dk1"/>
                </a:solidFill>
                <a:latin typeface="Arial Narrow"/>
                <a:ea typeface="Arial Narrow"/>
                <a:cs typeface="Arial Narrow"/>
                <a:sym typeface="Arial Narrow"/>
              </a:rPr>
              <a:t>available materials</a:t>
            </a:r>
            <a:endParaRPr lang="en-US" sz="2800" dirty="0">
              <a:latin typeface="Gill Sans"/>
              <a:ea typeface="Gill Sans"/>
              <a:cs typeface="Gill Sans"/>
              <a:sym typeface="Gill Sans"/>
            </a:endParaRPr>
          </a:p>
          <a:p>
            <a:pPr marL="225425" indent="-60325" algn="just">
              <a:buClr>
                <a:schemeClr val="dk1"/>
              </a:buClr>
              <a:buSzPts val="2600"/>
            </a:pPr>
            <a:r>
              <a:rPr lang="en-US" dirty="0">
                <a:latin typeface="Gill Sans"/>
                <a:ea typeface="Gill Sans"/>
                <a:cs typeface="Gill Sans"/>
                <a:sym typeface="Gill Sans"/>
              </a:rPr>
              <a:t>FY25</a:t>
            </a:r>
            <a:endParaRPr lang="en-US" b="0" i="0" u="none" strike="noStrike" cap="none" dirty="0">
              <a:solidFill>
                <a:srgbClr val="000000"/>
              </a:solidFill>
              <a:latin typeface="Arial"/>
              <a:ea typeface="Arial"/>
              <a:cs typeface="Arial"/>
              <a:sym typeface="Arial"/>
            </a:endParaRPr>
          </a:p>
          <a:p>
            <a:pPr marL="225425" marR="0" lvl="0" indent="-60325" algn="just" rtl="0">
              <a:lnSpc>
                <a:spcPct val="100000"/>
              </a:lnSpc>
              <a:spcBef>
                <a:spcPts val="0"/>
              </a:spcBef>
              <a:spcAft>
                <a:spcPts val="0"/>
              </a:spcAft>
              <a:buClr>
                <a:schemeClr val="dk1"/>
              </a:buClr>
              <a:buSzPts val="2600"/>
              <a:buFont typeface="Noto Sans Symbols"/>
              <a:buNone/>
            </a:pPr>
            <a:endParaRPr sz="2600" b="0" i="0" u="none" strike="noStrike" cap="none" dirty="0">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Arial Narrow"/>
              <a:ea typeface="Arial Narrow"/>
              <a:cs typeface="Arial Narrow"/>
              <a:sym typeface="Arial Narrow"/>
            </a:endParaRPr>
          </a:p>
          <a:p>
            <a:pPr marL="225425" marR="0" lvl="0" indent="-47625" algn="l" rtl="0">
              <a:lnSpc>
                <a:spcPct val="100000"/>
              </a:lnSpc>
              <a:spcBef>
                <a:spcPts val="0"/>
              </a:spcBef>
              <a:spcAft>
                <a:spcPts val="0"/>
              </a:spcAft>
              <a:buClr>
                <a:schemeClr val="dk1"/>
              </a:buClr>
              <a:buSzPts val="2800"/>
              <a:buFont typeface="Noto Sans Symbols"/>
              <a:buNone/>
            </a:pPr>
            <a:endParaRPr sz="2800" b="0" i="0" u="none" strike="noStrike" cap="none" dirty="0">
              <a:solidFill>
                <a:schemeClr val="dk1"/>
              </a:solidFill>
              <a:latin typeface="Tahoma"/>
              <a:ea typeface="Tahoma"/>
              <a:cs typeface="Tahoma"/>
              <a:sym typeface="Tahoma"/>
            </a:endParaRPr>
          </a:p>
        </p:txBody>
      </p:sp>
      <p:sp>
        <p:nvSpPr>
          <p:cNvPr id="213" name="Google Shape;213;p21"/>
          <p:cNvSpPr txBox="1"/>
          <p:nvPr/>
        </p:nvSpPr>
        <p:spPr>
          <a:xfrm>
            <a:off x="-254000" y="3724275"/>
            <a:ext cx="457200" cy="43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Noto Sans Symbols"/>
              <a:buChar char="▪"/>
            </a:pPr>
            <a:r>
              <a:rPr lang="en-US" sz="2800" b="0" i="0" u="none" strike="noStrike" cap="none">
                <a:solidFill>
                  <a:schemeClr val="dk1"/>
                </a:solidFill>
                <a:latin typeface="Tahoma"/>
                <a:ea typeface="Tahoma"/>
                <a:cs typeface="Tahoma"/>
                <a:sym typeface="Tahoma"/>
              </a:rPr>
              <a:t> </a:t>
            </a:r>
            <a:endParaRPr sz="1400" b="0" i="0" u="none" strike="noStrike" cap="none">
              <a:solidFill>
                <a:srgbClr val="000000"/>
              </a:solidFill>
              <a:latin typeface="Arial"/>
              <a:ea typeface="Arial"/>
              <a:cs typeface="Arial"/>
              <a:sym typeface="Arial"/>
            </a:endParaRPr>
          </a:p>
        </p:txBody>
      </p:sp>
      <p:pic>
        <p:nvPicPr>
          <p:cNvPr id="17" name="Audio 16">
            <a:hlinkClick r:id="" action="ppaction://media"/>
            <a:extLst>
              <a:ext uri="{FF2B5EF4-FFF2-40B4-BE49-F238E27FC236}">
                <a16:creationId xmlns:a16="http://schemas.microsoft.com/office/drawing/2014/main" id="{F74F60A4-6E7E-E085-B971-E29EC1D4992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3709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3" name="Picture 2">
            <a:extLst>
              <a:ext uri="{FF2B5EF4-FFF2-40B4-BE49-F238E27FC236}">
                <a16:creationId xmlns:a16="http://schemas.microsoft.com/office/drawing/2014/main" id="{21DB8633-3043-5218-0ADB-D7E8646CB0F7}"/>
              </a:ext>
            </a:extLst>
          </p:cNvPr>
          <p:cNvPicPr>
            <a:picLocks noChangeAspect="1"/>
          </p:cNvPicPr>
          <p:nvPr/>
        </p:nvPicPr>
        <p:blipFill>
          <a:blip r:embed="rId5"/>
          <a:stretch>
            <a:fillRect/>
          </a:stretch>
        </p:blipFill>
        <p:spPr>
          <a:xfrm>
            <a:off x="1443491" y="2593167"/>
            <a:ext cx="6648390" cy="2984201"/>
          </a:xfrm>
          <a:prstGeom prst="rect">
            <a:avLst/>
          </a:prstGeom>
        </p:spPr>
      </p:pic>
      <p:sp>
        <p:nvSpPr>
          <p:cNvPr id="219" name="Google Shape;219;p22"/>
          <p:cNvSpPr txBox="1">
            <a:spLocks noGrp="1"/>
          </p:cNvSpPr>
          <p:nvPr>
            <p:ph type="title"/>
          </p:nvPr>
        </p:nvSpPr>
        <p:spPr>
          <a:xfrm>
            <a:off x="812214" y="966498"/>
            <a:ext cx="7167109"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Font typeface="Gill Sans"/>
              <a:buNone/>
            </a:pPr>
            <a:r>
              <a:rPr lang="es-MX" sz="4800" noProof="0" dirty="0"/>
              <a:t>WAYS TO STAY INFORMED</a:t>
            </a:r>
            <a:endParaRPr lang="es-MX" noProof="0" dirty="0"/>
          </a:p>
        </p:txBody>
      </p:sp>
      <p:sp>
        <p:nvSpPr>
          <p:cNvPr id="220" name="Google Shape;220;p22"/>
          <p:cNvSpPr txBox="1">
            <a:spLocks noGrp="1"/>
          </p:cNvSpPr>
          <p:nvPr>
            <p:ph idx="1"/>
          </p:nvPr>
        </p:nvSpPr>
        <p:spPr>
          <a:xfrm>
            <a:off x="1443491" y="2015733"/>
            <a:ext cx="6571343" cy="2826535"/>
          </a:xfrm>
          <a:prstGeom prst="rect">
            <a:avLst/>
          </a:prstGeom>
          <a:noFill/>
          <a:ln>
            <a:noFill/>
          </a:ln>
        </p:spPr>
        <p:txBody>
          <a:bodyPr spcFirstLastPara="1" wrap="square" lIns="91425" tIns="45700" rIns="91425" bIns="45700" anchor="t" anchorCtr="0">
            <a:normAutofit/>
          </a:bodyPr>
          <a:lstStyle/>
          <a:p>
            <a:pPr marL="685800" lvl="1" indent="-127000" algn="l" rtl="0">
              <a:lnSpc>
                <a:spcPct val="120000"/>
              </a:lnSpc>
              <a:spcBef>
                <a:spcPts val="500"/>
              </a:spcBef>
              <a:spcAft>
                <a:spcPts val="0"/>
              </a:spcAft>
              <a:buSzPts val="1600"/>
              <a:buNone/>
            </a:pPr>
            <a:r>
              <a:rPr lang="es-MX" b="1" noProof="0" dirty="0">
                <a:solidFill>
                  <a:srgbClr val="FF0000"/>
                </a:solidFill>
              </a:rPr>
              <a:t>https://turner.brevardschools.org/</a:t>
            </a:r>
          </a:p>
          <a:p>
            <a:pPr marL="685800" lvl="1" indent="-127000" algn="l" rtl="0">
              <a:lnSpc>
                <a:spcPct val="120000"/>
              </a:lnSpc>
              <a:spcBef>
                <a:spcPts val="500"/>
              </a:spcBef>
              <a:spcAft>
                <a:spcPts val="0"/>
              </a:spcAft>
              <a:buSzPts val="1600"/>
              <a:buNone/>
            </a:pPr>
            <a:endParaRPr lang="es-MX" b="1" noProof="0" dirty="0">
              <a:solidFill>
                <a:srgbClr val="FF0000"/>
              </a:solidFill>
            </a:endParaRPr>
          </a:p>
        </p:txBody>
      </p:sp>
      <p:sp>
        <p:nvSpPr>
          <p:cNvPr id="222" name="Google Shape;222;p22"/>
          <p:cNvSpPr/>
          <p:nvPr/>
        </p:nvSpPr>
        <p:spPr>
          <a:xfrm rot="-2330702">
            <a:off x="4416421" y="3420141"/>
            <a:ext cx="625480" cy="658920"/>
          </a:xfrm>
          <a:prstGeom prst="rightArrow">
            <a:avLst>
              <a:gd name="adj1" fmla="val 50000"/>
              <a:gd name="adj2" fmla="val 53295"/>
            </a:avLst>
          </a:prstGeom>
          <a:solidFill>
            <a:srgbClr val="FF0000"/>
          </a:solid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chemeClr val="dk1"/>
              </a:buClr>
              <a:buSzPts val="1800"/>
              <a:buFont typeface="Gill Sans"/>
              <a:buNone/>
            </a:pPr>
            <a:endParaRPr sz="1800" b="0" i="0" u="none" strike="noStrike" cap="none" dirty="0">
              <a:solidFill>
                <a:schemeClr val="dk1"/>
              </a:solidFill>
              <a:latin typeface="Arial"/>
              <a:ea typeface="Arial"/>
              <a:cs typeface="Arial"/>
              <a:sym typeface="Arial"/>
            </a:endParaRPr>
          </a:p>
        </p:txBody>
      </p:sp>
      <p:sp>
        <p:nvSpPr>
          <p:cNvPr id="223" name="Google Shape;223;p22"/>
          <p:cNvSpPr txBox="1"/>
          <p:nvPr/>
        </p:nvSpPr>
        <p:spPr>
          <a:xfrm>
            <a:off x="1443491" y="5831657"/>
            <a:ext cx="82296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Gill Sans"/>
                <a:ea typeface="Gill Sans"/>
                <a:cs typeface="Gill Sans"/>
                <a:sym typeface="Gill Sans"/>
              </a:rPr>
              <a:t>Follow us on Facebook: John F.  Turner Elementary https://www.facebook.com/TurnerElementaryOfficialSite </a:t>
            </a:r>
            <a:endParaRPr sz="1400" b="0" i="0" u="none" strike="noStrike" cap="none" dirty="0">
              <a:solidFill>
                <a:srgbClr val="000000"/>
              </a:solidFill>
              <a:latin typeface="Arial"/>
              <a:ea typeface="Arial"/>
              <a:cs typeface="Arial"/>
              <a:sym typeface="Arial"/>
            </a:endParaRPr>
          </a:p>
        </p:txBody>
      </p:sp>
      <p:sp>
        <p:nvSpPr>
          <p:cNvPr id="224" name="Google Shape;224;p22"/>
          <p:cNvSpPr txBox="1"/>
          <p:nvPr/>
        </p:nvSpPr>
        <p:spPr>
          <a:xfrm>
            <a:off x="152724" y="6416040"/>
            <a:ext cx="4576438" cy="584735"/>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pic>
        <p:nvPicPr>
          <p:cNvPr id="12" name="Audio 11">
            <a:hlinkClick r:id="" action="ppaction://media"/>
            <a:extLst>
              <a:ext uri="{FF2B5EF4-FFF2-40B4-BE49-F238E27FC236}">
                <a16:creationId xmlns:a16="http://schemas.microsoft.com/office/drawing/2014/main" id="{71E822D6-361A-15B6-78F0-9738F82BC79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998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3"/>
          <p:cNvSpPr txBox="1">
            <a:spLocks noGrp="1"/>
          </p:cNvSpPr>
          <p:nvPr>
            <p:ph type="title"/>
          </p:nvPr>
        </p:nvSpPr>
        <p:spPr>
          <a:xfrm>
            <a:off x="947737" y="914400"/>
            <a:ext cx="7586663"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Font typeface="Gill Sans"/>
              <a:buNone/>
            </a:pPr>
            <a:r>
              <a:rPr lang="es-MX" sz="4000" noProof="0" dirty="0"/>
              <a:t>BEFORE YOU LEAVE!</a:t>
            </a:r>
            <a:endParaRPr lang="es-MX" noProof="0" dirty="0"/>
          </a:p>
        </p:txBody>
      </p:sp>
      <p:sp>
        <p:nvSpPr>
          <p:cNvPr id="231" name="Google Shape;231;p23"/>
          <p:cNvSpPr txBox="1"/>
          <p:nvPr/>
        </p:nvSpPr>
        <p:spPr>
          <a:xfrm>
            <a:off x="313944" y="1981009"/>
            <a:ext cx="8229600" cy="22467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Arial"/>
              <a:buChar char="•"/>
            </a:pPr>
            <a:r>
              <a:rPr lang="en-US" sz="2000" b="1" i="0" u="none" strike="noStrike" cap="none" dirty="0">
                <a:solidFill>
                  <a:schemeClr val="dk1"/>
                </a:solidFill>
                <a:latin typeface="Arial Narrow"/>
                <a:ea typeface="Arial Narrow"/>
                <a:cs typeface="Arial Narrow"/>
                <a:sym typeface="Arial Narrow"/>
              </a:rPr>
              <a:t>Don’t forget to sign up for your FOCUS account.  Monitor your child’s grades and stay in touch with their teacher!</a:t>
            </a:r>
            <a:endParaRPr sz="1400" b="0" i="0" u="none" strike="noStrike" cap="none" dirty="0">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Arial"/>
              <a:buNone/>
            </a:pPr>
            <a:endParaRPr sz="2000" b="1" i="0" u="none" strike="noStrike" cap="none" dirty="0">
              <a:solidFill>
                <a:schemeClr val="dk1"/>
              </a:solidFill>
              <a:latin typeface="Arial Narrow"/>
              <a:ea typeface="Arial Narrow"/>
              <a:cs typeface="Arial Narrow"/>
              <a:sym typeface="Arial Narrow"/>
            </a:endParaRPr>
          </a:p>
          <a:p>
            <a:pPr marL="285750" marR="0" lvl="0" indent="-28575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Narrow"/>
                <a:ea typeface="Arial Narrow"/>
                <a:cs typeface="Arial Narrow"/>
                <a:sym typeface="Arial Narrow"/>
              </a:rPr>
              <a:t>Please consider </a:t>
            </a:r>
            <a:r>
              <a:rPr lang="en-US" sz="2000" b="1" i="0" u="none" strike="noStrike" cap="none" dirty="0">
                <a:solidFill>
                  <a:schemeClr val="dk1"/>
                </a:solidFill>
                <a:latin typeface="Arial Narrow"/>
                <a:ea typeface="Arial Narrow"/>
                <a:cs typeface="Arial Narrow"/>
                <a:sym typeface="Arial Narrow"/>
              </a:rPr>
              <a:t>volunteering </a:t>
            </a:r>
            <a:r>
              <a:rPr lang="en-US" sz="2000" b="0" i="0" u="none" strike="noStrike" cap="none" dirty="0">
                <a:solidFill>
                  <a:schemeClr val="dk1"/>
                </a:solidFill>
                <a:latin typeface="Arial Narrow"/>
                <a:ea typeface="Arial Narrow"/>
                <a:cs typeface="Arial Narrow"/>
                <a:sym typeface="Arial Narrow"/>
              </a:rPr>
              <a:t>in your child’s classroom this year!  We’d love to have you!</a:t>
            </a:r>
            <a:endParaRPr sz="1400" b="0" i="0" u="none" strike="noStrike" cap="none" dirty="0">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Arial Narrow"/>
              <a:ea typeface="Arial Narrow"/>
              <a:cs typeface="Arial Narrow"/>
              <a:sym typeface="Arial Narrow"/>
            </a:endParaRPr>
          </a:p>
          <a:p>
            <a:pPr marL="285750" marR="0" lvl="0" indent="-28575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Narrow"/>
                <a:ea typeface="Arial Narrow"/>
                <a:cs typeface="Arial Narrow"/>
                <a:sym typeface="Arial Narrow"/>
              </a:rPr>
              <a:t>Please complete the </a:t>
            </a:r>
            <a:r>
              <a:rPr lang="en-US" sz="2000" b="1" i="0" u="none" strike="noStrike" cap="none" dirty="0">
                <a:solidFill>
                  <a:schemeClr val="dk1"/>
                </a:solidFill>
                <a:latin typeface="Arial Narrow"/>
                <a:ea typeface="Arial Narrow"/>
                <a:cs typeface="Arial Narrow"/>
                <a:sym typeface="Arial Narrow"/>
              </a:rPr>
              <a:t>Annual Meeting Feedback form</a:t>
            </a:r>
            <a:r>
              <a:rPr lang="en-US" sz="2000" b="0" i="0" u="none" strike="noStrike" cap="none" dirty="0">
                <a:solidFill>
                  <a:schemeClr val="dk1"/>
                </a:solidFill>
                <a:latin typeface="Arial Narrow"/>
                <a:ea typeface="Arial Narrow"/>
                <a:cs typeface="Arial Narrow"/>
                <a:sym typeface="Arial Narrow"/>
              </a:rPr>
              <a:t>.  Your opinions matter to us!</a:t>
            </a:r>
            <a:endParaRPr sz="1400" b="0" i="0" u="none" strike="noStrike" cap="none" dirty="0">
              <a:solidFill>
                <a:srgbClr val="000000"/>
              </a:solidFill>
              <a:latin typeface="Arial"/>
              <a:ea typeface="Arial"/>
              <a:cs typeface="Arial"/>
              <a:sym typeface="Arial"/>
            </a:endParaRPr>
          </a:p>
        </p:txBody>
      </p:sp>
      <p:sp>
        <p:nvSpPr>
          <p:cNvPr id="232" name="Google Shape;232;p23"/>
          <p:cNvSpPr txBox="1"/>
          <p:nvPr/>
        </p:nvSpPr>
        <p:spPr>
          <a:xfrm>
            <a:off x="287784" y="6324600"/>
            <a:ext cx="4576438" cy="64629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sz="1800" b="0" i="0" u="none" strike="noStrike" cap="none" dirty="0">
                <a:solidFill>
                  <a:schemeClr val="lt1"/>
                </a:solidFill>
                <a:latin typeface="Gill Sans"/>
                <a:ea typeface="Gill Sans"/>
                <a:cs typeface="Gill Sans"/>
                <a:sym typeface="Gill Sans"/>
              </a:rPr>
              <a:t>F</a:t>
            </a: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Gill Sans"/>
                <a:ea typeface="Gill Sans"/>
                <a:cs typeface="Gill Sans"/>
                <a:sym typeface="Gill Sans"/>
              </a:rPr>
              <a:t>Y25</a:t>
            </a:r>
            <a:endParaRPr sz="1400" b="0" i="0" u="none" strike="noStrike" cap="none" dirty="0">
              <a:solidFill>
                <a:srgbClr val="000000"/>
              </a:solidFill>
              <a:latin typeface="Arial"/>
              <a:ea typeface="Arial"/>
              <a:cs typeface="Arial"/>
              <a:sym typeface="Arial"/>
            </a:endParaRPr>
          </a:p>
        </p:txBody>
      </p:sp>
      <p:pic>
        <p:nvPicPr>
          <p:cNvPr id="4098" name="Picture 2" descr="Image result for thank you for coming clip art">
            <a:extLst>
              <a:ext uri="{FF2B5EF4-FFF2-40B4-BE49-F238E27FC236}">
                <a16:creationId xmlns:a16="http://schemas.microsoft.com/office/drawing/2014/main" id="{CC49F998-8F6D-3D5A-776A-DDF8CC219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574" y="4456147"/>
            <a:ext cx="3006852" cy="191452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B5FFC34D-C285-B1DC-0249-C479E6D447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1704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1447800" y="228600"/>
            <a:ext cx="5791200" cy="762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s-MX" sz="4800" noProof="0" dirty="0"/>
              <a:t>WHAT IS TITLE I?</a:t>
            </a:r>
            <a:endParaRPr lang="es-MX" noProof="0" dirty="0"/>
          </a:p>
        </p:txBody>
      </p:sp>
      <p:sp>
        <p:nvSpPr>
          <p:cNvPr id="115" name="Google Shape;115;p3"/>
          <p:cNvSpPr txBox="1">
            <a:spLocks noGrp="1"/>
          </p:cNvSpPr>
          <p:nvPr>
            <p:ph idx="1"/>
          </p:nvPr>
        </p:nvSpPr>
        <p:spPr>
          <a:xfrm>
            <a:off x="224901" y="1126216"/>
            <a:ext cx="8534400" cy="56515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3000"/>
              <a:buFont typeface="Noto Sans Symbols"/>
              <a:buNone/>
            </a:pPr>
            <a:r>
              <a:rPr lang="es-MX" sz="3000" b="1" i="1" noProof="0" dirty="0">
                <a:latin typeface="Franklin Gothic"/>
                <a:ea typeface="Franklin Gothic"/>
                <a:cs typeface="Franklin Gothic"/>
                <a:sym typeface="Franklin Gothic"/>
              </a:rPr>
              <a:t>    </a:t>
            </a:r>
            <a:r>
              <a:rPr lang="es-MX" sz="2400" b="1" i="1" noProof="0" dirty="0">
                <a:latin typeface="Franklin Gothic"/>
                <a:ea typeface="Franklin Gothic"/>
                <a:cs typeface="Franklin Gothic"/>
                <a:sym typeface="Franklin Gothic"/>
              </a:rPr>
              <a:t>Title I  </a:t>
            </a:r>
            <a:r>
              <a:rPr lang="es-MX" sz="2400" b="1" noProof="0" dirty="0" err="1">
                <a:latin typeface="Franklin Gothic"/>
                <a:ea typeface="Franklin Gothic"/>
                <a:cs typeface="Franklin Gothic"/>
                <a:sym typeface="Franklin Gothic"/>
              </a:rPr>
              <a:t>is</a:t>
            </a:r>
            <a:r>
              <a:rPr lang="es-MX" sz="2400" b="1" noProof="0" dirty="0">
                <a:latin typeface="Franklin Gothic"/>
                <a:ea typeface="Franklin Gothic"/>
                <a:cs typeface="Franklin Gothic"/>
                <a:sym typeface="Franklin Gothic"/>
              </a:rPr>
              <a:t> </a:t>
            </a:r>
            <a:r>
              <a:rPr lang="es-MX" sz="2400" b="1" noProof="0" dirty="0" err="1">
                <a:latin typeface="Franklin Gothic"/>
                <a:ea typeface="Franklin Gothic"/>
                <a:cs typeface="Franklin Gothic"/>
                <a:sym typeface="Franklin Gothic"/>
              </a:rPr>
              <a:t>the</a:t>
            </a:r>
            <a:r>
              <a:rPr lang="es-MX" sz="2400" b="1" noProof="0" dirty="0">
                <a:latin typeface="Franklin Gothic"/>
                <a:ea typeface="Franklin Gothic"/>
                <a:cs typeface="Franklin Gothic"/>
                <a:sym typeface="Franklin Gothic"/>
              </a:rPr>
              <a:t> </a:t>
            </a:r>
            <a:r>
              <a:rPr lang="es-MX" sz="2400" b="1" noProof="0" dirty="0" err="1">
                <a:latin typeface="Franklin Gothic"/>
                <a:ea typeface="Franklin Gothic"/>
                <a:cs typeface="Franklin Gothic"/>
                <a:sym typeface="Franklin Gothic"/>
              </a:rPr>
              <a:t>largest</a:t>
            </a:r>
            <a:r>
              <a:rPr lang="es-MX" sz="2400" b="1" noProof="0" dirty="0">
                <a:latin typeface="Franklin Gothic"/>
                <a:ea typeface="Franklin Gothic"/>
                <a:cs typeface="Franklin Gothic"/>
                <a:sym typeface="Franklin Gothic"/>
              </a:rPr>
              <a:t> federal </a:t>
            </a:r>
            <a:r>
              <a:rPr lang="es-MX" sz="2400" b="1" noProof="0" dirty="0" err="1">
                <a:latin typeface="Franklin Gothic"/>
                <a:ea typeface="Franklin Gothic"/>
                <a:cs typeface="Franklin Gothic"/>
                <a:sym typeface="Franklin Gothic"/>
              </a:rPr>
              <a:t>program</a:t>
            </a:r>
            <a:r>
              <a:rPr lang="es-MX" sz="2400" b="1" noProof="0" dirty="0">
                <a:latin typeface="Franklin Gothic"/>
                <a:ea typeface="Franklin Gothic"/>
                <a:cs typeface="Franklin Gothic"/>
                <a:sym typeface="Franklin Gothic"/>
              </a:rPr>
              <a:t> </a:t>
            </a:r>
            <a:r>
              <a:rPr lang="es-MX" sz="2400" b="1" noProof="0" dirty="0" err="1">
                <a:latin typeface="Franklin Gothic"/>
                <a:ea typeface="Franklin Gothic"/>
                <a:cs typeface="Franklin Gothic"/>
                <a:sym typeface="Franklin Gothic"/>
              </a:rPr>
              <a:t>supporting</a:t>
            </a:r>
            <a:r>
              <a:rPr lang="es-MX" sz="2400" b="1" noProof="0" dirty="0">
                <a:latin typeface="Franklin Gothic"/>
                <a:ea typeface="Franklin Gothic"/>
                <a:cs typeface="Franklin Gothic"/>
                <a:sym typeface="Franklin Gothic"/>
              </a:rPr>
              <a:t> </a:t>
            </a:r>
            <a:r>
              <a:rPr lang="es-MX" sz="2400" b="1" noProof="0" dirty="0" err="1">
                <a:latin typeface="Franklin Gothic"/>
                <a:ea typeface="Franklin Gothic"/>
                <a:cs typeface="Franklin Gothic"/>
                <a:sym typeface="Franklin Gothic"/>
              </a:rPr>
              <a:t>education</a:t>
            </a:r>
            <a:r>
              <a:rPr lang="es-MX" sz="2400" b="1" noProof="0" dirty="0">
                <a:latin typeface="Franklin Gothic"/>
                <a:ea typeface="Franklin Gothic"/>
                <a:cs typeface="Franklin Gothic"/>
                <a:sym typeface="Franklin Gothic"/>
              </a:rPr>
              <a:t>!</a:t>
            </a:r>
            <a:endParaRPr lang="es-MX" sz="2400" noProof="0" dirty="0"/>
          </a:p>
          <a:p>
            <a:pPr marL="0" lvl="0" indent="0" algn="l" rtl="0">
              <a:lnSpc>
                <a:spcPct val="120000"/>
              </a:lnSpc>
              <a:spcBef>
                <a:spcPts val="1000"/>
              </a:spcBef>
              <a:spcAft>
                <a:spcPts val="0"/>
              </a:spcAft>
              <a:buSzPts val="2200"/>
              <a:buNone/>
            </a:pPr>
            <a:endParaRPr lang="es-MX" noProof="0" dirty="0">
              <a:latin typeface="Arial Narrow"/>
              <a:sym typeface="Arial Narrow"/>
            </a:endParaRPr>
          </a:p>
          <a:p>
            <a:pPr marL="0" lvl="0" indent="0" algn="l" rtl="0">
              <a:lnSpc>
                <a:spcPct val="120000"/>
              </a:lnSpc>
              <a:spcBef>
                <a:spcPts val="1000"/>
              </a:spcBef>
              <a:spcAft>
                <a:spcPts val="0"/>
              </a:spcAft>
              <a:buSzPts val="2200"/>
              <a:buNone/>
            </a:pPr>
            <a:r>
              <a:rPr lang="es-MX" sz="2500" noProof="0" dirty="0">
                <a:latin typeface="Arial Narrow"/>
                <a:sym typeface="Arial Narrow"/>
              </a:rPr>
              <a:t>Title I </a:t>
            </a:r>
            <a:r>
              <a:rPr lang="es-MX" sz="2500" noProof="0" dirty="0" err="1">
                <a:latin typeface="Arial Narrow"/>
                <a:sym typeface="Arial Narrow"/>
              </a:rPr>
              <a:t>funds</a:t>
            </a:r>
            <a:r>
              <a:rPr lang="es-MX" sz="2500" noProof="0" dirty="0">
                <a:latin typeface="Arial Narrow"/>
                <a:sym typeface="Arial Narrow"/>
              </a:rPr>
              <a:t> </a:t>
            </a:r>
            <a:r>
              <a:rPr lang="es-MX" sz="2500" u="sng" noProof="0" dirty="0" err="1">
                <a:latin typeface="Arial Narrow"/>
                <a:sym typeface="Arial Narrow"/>
              </a:rPr>
              <a:t>must</a:t>
            </a:r>
            <a:r>
              <a:rPr lang="es-MX" sz="2500" noProof="0" dirty="0">
                <a:latin typeface="Arial Narrow"/>
                <a:sym typeface="Arial Narrow"/>
              </a:rPr>
              <a:t> be </a:t>
            </a:r>
            <a:r>
              <a:rPr lang="es-MX" sz="2500" noProof="0" dirty="0" err="1">
                <a:latin typeface="Arial Narrow"/>
                <a:sym typeface="Arial Narrow"/>
              </a:rPr>
              <a:t>used</a:t>
            </a:r>
            <a:r>
              <a:rPr lang="es-MX" sz="2500" noProof="0" dirty="0">
                <a:latin typeface="Arial Narrow"/>
                <a:sym typeface="Arial Narrow"/>
              </a:rPr>
              <a:t> </a:t>
            </a:r>
            <a:r>
              <a:rPr lang="es-MX" sz="2500" noProof="0" dirty="0" err="1">
                <a:latin typeface="Arial Narrow"/>
                <a:sym typeface="Arial Narrow"/>
              </a:rPr>
              <a:t>for</a:t>
            </a:r>
            <a:r>
              <a:rPr lang="es-MX" sz="2500" noProof="0" dirty="0">
                <a:latin typeface="Arial Narrow"/>
                <a:sym typeface="Arial Narrow"/>
              </a:rPr>
              <a:t> </a:t>
            </a:r>
            <a:r>
              <a:rPr lang="es-MX" sz="2500" noProof="0" dirty="0" err="1">
                <a:latin typeface="Arial Narrow"/>
                <a:sym typeface="Arial Narrow"/>
              </a:rPr>
              <a:t>the</a:t>
            </a:r>
            <a:r>
              <a:rPr lang="es-MX" sz="2500" noProof="0" dirty="0">
                <a:latin typeface="Arial Narrow"/>
                <a:sym typeface="Arial Narrow"/>
              </a:rPr>
              <a:t> </a:t>
            </a:r>
            <a:r>
              <a:rPr lang="es-MX" sz="2500" noProof="0" dirty="0" err="1">
                <a:latin typeface="Arial Narrow"/>
                <a:sym typeface="Arial Narrow"/>
              </a:rPr>
              <a:t>following</a:t>
            </a:r>
            <a:r>
              <a:rPr lang="es-MX" sz="2500" noProof="0" dirty="0">
                <a:latin typeface="Arial Narrow"/>
                <a:sym typeface="Arial Narrow"/>
              </a:rPr>
              <a:t>:</a:t>
            </a:r>
          </a:p>
          <a:p>
            <a:pPr marL="228600" lvl="0" indent="-241300" algn="l" rtl="0">
              <a:lnSpc>
                <a:spcPct val="120000"/>
              </a:lnSpc>
              <a:spcBef>
                <a:spcPts val="1000"/>
              </a:spcBef>
              <a:spcAft>
                <a:spcPts val="0"/>
              </a:spcAft>
              <a:buSzPts val="2200"/>
              <a:buChar char="•"/>
            </a:pPr>
            <a:r>
              <a:rPr lang="es-MX" sz="2200" noProof="0" dirty="0">
                <a:latin typeface="Arial Narrow"/>
                <a:sym typeface="Arial Narrow"/>
              </a:rPr>
              <a:t>Support </a:t>
            </a:r>
            <a:r>
              <a:rPr lang="es-MX" sz="2200" noProof="0" dirty="0" err="1">
                <a:latin typeface="Arial Narrow"/>
                <a:sym typeface="Arial Narrow"/>
              </a:rPr>
              <a:t>the</a:t>
            </a:r>
            <a:r>
              <a:rPr lang="es-MX" sz="2200" noProof="0" dirty="0">
                <a:latin typeface="Arial Narrow"/>
                <a:sym typeface="Arial Narrow"/>
              </a:rPr>
              <a:t> </a:t>
            </a:r>
            <a:r>
              <a:rPr lang="es-MX" sz="2200" noProof="0" dirty="0" err="1">
                <a:latin typeface="Arial Narrow"/>
                <a:sym typeface="Arial Narrow"/>
              </a:rPr>
              <a:t>academic</a:t>
            </a:r>
            <a:r>
              <a:rPr lang="es-MX" sz="2200" noProof="0" dirty="0">
                <a:latin typeface="Arial Narrow"/>
                <a:sym typeface="Arial Narrow"/>
              </a:rPr>
              <a:t> </a:t>
            </a:r>
            <a:r>
              <a:rPr lang="es-MX" sz="2200" noProof="0" dirty="0" err="1">
                <a:latin typeface="Arial Narrow"/>
                <a:sym typeface="Arial Narrow"/>
              </a:rPr>
              <a:t>growth</a:t>
            </a:r>
            <a:r>
              <a:rPr lang="es-MX" sz="2200" noProof="0" dirty="0">
                <a:latin typeface="Arial Narrow"/>
                <a:sym typeface="Arial Narrow"/>
              </a:rPr>
              <a:t> </a:t>
            </a:r>
            <a:r>
              <a:rPr lang="es-MX" sz="2200" noProof="0" dirty="0" err="1">
                <a:latin typeface="Arial Narrow"/>
                <a:sym typeface="Arial Narrow"/>
              </a:rPr>
              <a:t>of</a:t>
            </a:r>
            <a:r>
              <a:rPr lang="es-MX" sz="2200" noProof="0" dirty="0">
                <a:latin typeface="Arial Narrow"/>
                <a:sym typeface="Arial Narrow"/>
              </a:rPr>
              <a:t> </a:t>
            </a:r>
            <a:r>
              <a:rPr lang="es-MX" sz="2200" u="sng" noProof="0" dirty="0" err="1">
                <a:latin typeface="Arial Narrow"/>
                <a:sym typeface="Arial Narrow"/>
              </a:rPr>
              <a:t>all</a:t>
            </a:r>
            <a:r>
              <a:rPr lang="es-MX" sz="2200" noProof="0" dirty="0">
                <a:latin typeface="Arial Narrow"/>
                <a:sym typeface="Arial Narrow"/>
              </a:rPr>
              <a:t> </a:t>
            </a:r>
            <a:r>
              <a:rPr lang="es-MX" sz="2200" noProof="0" dirty="0" err="1">
                <a:latin typeface="Arial Narrow"/>
                <a:sym typeface="Arial Narrow"/>
              </a:rPr>
              <a:t>students</a:t>
            </a:r>
            <a:r>
              <a:rPr lang="es-MX" sz="2200" noProof="0" dirty="0">
                <a:latin typeface="Arial Narrow"/>
                <a:sym typeface="Arial Narrow"/>
              </a:rPr>
              <a:t> </a:t>
            </a:r>
            <a:r>
              <a:rPr lang="es-MX" sz="2200" noProof="0" dirty="0" err="1">
                <a:latin typeface="Arial Narrow"/>
                <a:sym typeface="Arial Narrow"/>
              </a:rPr>
              <a:t>attending</a:t>
            </a:r>
            <a:r>
              <a:rPr lang="es-MX" sz="2200" noProof="0" dirty="0">
                <a:latin typeface="Arial Narrow"/>
                <a:sym typeface="Arial Narrow"/>
              </a:rPr>
              <a:t> Title I </a:t>
            </a:r>
            <a:r>
              <a:rPr lang="es-MX" sz="2200" noProof="0" dirty="0" err="1">
                <a:latin typeface="Arial Narrow"/>
                <a:sym typeface="Arial Narrow"/>
              </a:rPr>
              <a:t>schools</a:t>
            </a:r>
            <a:r>
              <a:rPr lang="es-MX" sz="2200" noProof="0" dirty="0">
                <a:latin typeface="Arial Narrow"/>
                <a:sym typeface="Arial Narrow"/>
              </a:rPr>
              <a:t>.</a:t>
            </a:r>
            <a:endParaRPr lang="es-MX" sz="2200" noProof="0" dirty="0"/>
          </a:p>
          <a:p>
            <a:pPr marL="228600" lvl="0" indent="-241300" algn="l" rtl="0">
              <a:lnSpc>
                <a:spcPct val="120000"/>
              </a:lnSpc>
              <a:spcBef>
                <a:spcPts val="1000"/>
              </a:spcBef>
              <a:spcAft>
                <a:spcPts val="0"/>
              </a:spcAft>
              <a:buSzPts val="2200"/>
              <a:buChar char="•"/>
            </a:pPr>
            <a:r>
              <a:rPr lang="es-MX" sz="2200" noProof="0" dirty="0" err="1">
                <a:latin typeface="Arial Narrow"/>
                <a:sym typeface="Arial Narrow"/>
              </a:rPr>
              <a:t>Provide</a:t>
            </a:r>
            <a:r>
              <a:rPr lang="es-MX" sz="2200" noProof="0" dirty="0">
                <a:latin typeface="Arial Narrow"/>
                <a:sym typeface="Arial Narrow"/>
              </a:rPr>
              <a:t> </a:t>
            </a:r>
            <a:r>
              <a:rPr lang="es-MX" sz="2200" b="1" noProof="0" dirty="0">
                <a:solidFill>
                  <a:srgbClr val="FF0000"/>
                </a:solidFill>
                <a:latin typeface="Arial Narrow"/>
                <a:sym typeface="Arial Narrow"/>
              </a:rPr>
              <a:t>extra </a:t>
            </a:r>
            <a:r>
              <a:rPr lang="es-MX" sz="2200" b="1" noProof="0" dirty="0" err="1">
                <a:solidFill>
                  <a:srgbClr val="FF0000"/>
                </a:solidFill>
                <a:latin typeface="Arial Narrow"/>
                <a:sym typeface="Arial Narrow"/>
              </a:rPr>
              <a:t>support</a:t>
            </a:r>
            <a:r>
              <a:rPr lang="es-MX" sz="2200" b="1" noProof="0" dirty="0">
                <a:solidFill>
                  <a:srgbClr val="FF0000"/>
                </a:solidFill>
                <a:latin typeface="Arial Narrow"/>
                <a:sym typeface="Arial Narrow"/>
              </a:rPr>
              <a:t> </a:t>
            </a:r>
            <a:r>
              <a:rPr lang="es-MX" sz="2200" noProof="0" dirty="0" err="1">
                <a:latin typeface="Arial Narrow"/>
                <a:sym typeface="Arial Narrow"/>
              </a:rPr>
              <a:t>to</a:t>
            </a:r>
            <a:r>
              <a:rPr lang="es-MX" sz="2200" noProof="0" dirty="0">
                <a:latin typeface="Arial Narrow"/>
                <a:sym typeface="Arial Narrow"/>
              </a:rPr>
              <a:t> </a:t>
            </a:r>
            <a:r>
              <a:rPr lang="es-MX" sz="2200" noProof="0" dirty="0" err="1">
                <a:latin typeface="Arial Narrow"/>
                <a:sym typeface="Arial Narrow"/>
              </a:rPr>
              <a:t>those</a:t>
            </a:r>
            <a:r>
              <a:rPr lang="es-MX" sz="2200" noProof="0" dirty="0">
                <a:latin typeface="Arial Narrow"/>
                <a:sym typeface="Arial Narrow"/>
              </a:rPr>
              <a:t> </a:t>
            </a:r>
            <a:r>
              <a:rPr lang="es-MX" sz="2200" noProof="0" dirty="0" err="1">
                <a:latin typeface="Arial Narrow"/>
                <a:sym typeface="Arial Narrow"/>
              </a:rPr>
              <a:t>students</a:t>
            </a:r>
            <a:r>
              <a:rPr lang="es-MX" sz="2200" noProof="0" dirty="0">
                <a:latin typeface="Arial Narrow"/>
                <a:sym typeface="Arial Narrow"/>
              </a:rPr>
              <a:t> </a:t>
            </a:r>
            <a:r>
              <a:rPr lang="es-MX" sz="2200" noProof="0" dirty="0" err="1">
                <a:latin typeface="Arial Narrow"/>
                <a:sym typeface="Arial Narrow"/>
              </a:rPr>
              <a:t>that</a:t>
            </a:r>
            <a:r>
              <a:rPr lang="es-MX" sz="2200" noProof="0" dirty="0">
                <a:latin typeface="Arial Narrow"/>
                <a:sym typeface="Arial Narrow"/>
              </a:rPr>
              <a:t> are </a:t>
            </a:r>
            <a:r>
              <a:rPr lang="es-MX" sz="2200" noProof="0" dirty="0" err="1">
                <a:latin typeface="Arial Narrow"/>
                <a:sym typeface="Arial Narrow"/>
              </a:rPr>
              <a:t>the</a:t>
            </a:r>
            <a:r>
              <a:rPr lang="es-MX" sz="2200" noProof="0" dirty="0">
                <a:latin typeface="Arial Narrow"/>
                <a:sym typeface="Arial Narrow"/>
              </a:rPr>
              <a:t> </a:t>
            </a:r>
            <a:r>
              <a:rPr lang="es-MX" sz="2200" noProof="0" dirty="0" err="1">
                <a:latin typeface="Arial Narrow"/>
                <a:sym typeface="Arial Narrow"/>
              </a:rPr>
              <a:t>furthest</a:t>
            </a:r>
            <a:r>
              <a:rPr lang="es-MX" sz="2200" noProof="0" dirty="0">
                <a:latin typeface="Arial Narrow"/>
                <a:sym typeface="Arial Narrow"/>
              </a:rPr>
              <a:t> </a:t>
            </a:r>
            <a:r>
              <a:rPr lang="es-MX" sz="2200" noProof="0" dirty="0" err="1">
                <a:latin typeface="Arial Narrow"/>
                <a:sym typeface="Arial Narrow"/>
              </a:rPr>
              <a:t>from</a:t>
            </a:r>
            <a:r>
              <a:rPr lang="es-MX" sz="2200" noProof="0" dirty="0">
                <a:latin typeface="Arial Narrow"/>
                <a:sym typeface="Arial Narrow"/>
              </a:rPr>
              <a:t> meeting </a:t>
            </a:r>
            <a:r>
              <a:rPr lang="es-MX" sz="2200" noProof="0" dirty="0" err="1">
                <a:latin typeface="Arial Narrow"/>
                <a:sym typeface="Arial Narrow"/>
              </a:rPr>
              <a:t>the</a:t>
            </a:r>
            <a:r>
              <a:rPr lang="es-MX" sz="2200" noProof="0" dirty="0">
                <a:latin typeface="Arial Narrow"/>
                <a:sym typeface="Arial Narrow"/>
              </a:rPr>
              <a:t> </a:t>
            </a:r>
            <a:r>
              <a:rPr lang="es-MX" sz="2200" noProof="0" dirty="0" err="1">
                <a:latin typeface="Arial Narrow"/>
                <a:sym typeface="Arial Narrow"/>
              </a:rPr>
              <a:t>state</a:t>
            </a:r>
            <a:r>
              <a:rPr lang="es-MX" sz="2200" noProof="0" dirty="0">
                <a:latin typeface="Arial Narrow"/>
                <a:sym typeface="Arial Narrow"/>
              </a:rPr>
              <a:t> </a:t>
            </a:r>
            <a:r>
              <a:rPr lang="es-MX" sz="2200" noProof="0" dirty="0" err="1">
                <a:latin typeface="Arial Narrow"/>
                <a:sym typeface="Arial Narrow"/>
              </a:rPr>
              <a:t>standards</a:t>
            </a:r>
            <a:r>
              <a:rPr lang="es-MX" sz="2200" noProof="0" dirty="0">
                <a:latin typeface="Arial Narrow"/>
                <a:sym typeface="Arial Narrow"/>
              </a:rPr>
              <a:t>.</a:t>
            </a:r>
            <a:endParaRPr lang="es-MX" sz="2200" noProof="0" dirty="0"/>
          </a:p>
          <a:p>
            <a:pPr marL="228600" lvl="0" indent="-241300" algn="l" rtl="0">
              <a:lnSpc>
                <a:spcPct val="120000"/>
              </a:lnSpc>
              <a:spcBef>
                <a:spcPts val="1000"/>
              </a:spcBef>
              <a:spcAft>
                <a:spcPts val="0"/>
              </a:spcAft>
              <a:buSzPts val="2200"/>
              <a:buChar char="•"/>
            </a:pPr>
            <a:r>
              <a:rPr lang="es-MX" sz="2200" noProof="0" dirty="0">
                <a:latin typeface="Arial Narrow"/>
                <a:sym typeface="Arial Narrow"/>
              </a:rPr>
              <a:t>Train </a:t>
            </a:r>
            <a:r>
              <a:rPr lang="es-MX" sz="2200" noProof="0" dirty="0" err="1">
                <a:latin typeface="Arial Narrow"/>
                <a:sym typeface="Arial Narrow"/>
              </a:rPr>
              <a:t>families</a:t>
            </a:r>
            <a:r>
              <a:rPr lang="es-MX" sz="2200" noProof="0" dirty="0">
                <a:latin typeface="Arial Narrow"/>
                <a:sym typeface="Arial Narrow"/>
              </a:rPr>
              <a:t> and </a:t>
            </a:r>
            <a:r>
              <a:rPr lang="es-MX" sz="2200" noProof="0" dirty="0" err="1">
                <a:latin typeface="Arial Narrow"/>
                <a:sym typeface="Arial Narrow"/>
              </a:rPr>
              <a:t>provide</a:t>
            </a:r>
            <a:r>
              <a:rPr lang="es-MX" sz="2200" noProof="0" dirty="0">
                <a:latin typeface="Arial Narrow"/>
                <a:sym typeface="Arial Narrow"/>
              </a:rPr>
              <a:t> </a:t>
            </a:r>
            <a:r>
              <a:rPr lang="es-MX" sz="2200" noProof="0" dirty="0" err="1">
                <a:latin typeface="Arial Narrow"/>
                <a:sym typeface="Arial Narrow"/>
              </a:rPr>
              <a:t>resources</a:t>
            </a:r>
            <a:r>
              <a:rPr lang="es-MX" sz="2200" noProof="0" dirty="0">
                <a:latin typeface="Arial Narrow"/>
                <a:sym typeface="Arial Narrow"/>
              </a:rPr>
              <a:t> so </a:t>
            </a:r>
            <a:r>
              <a:rPr lang="es-MX" sz="2200" noProof="0" dirty="0" err="1">
                <a:latin typeface="Arial Narrow"/>
                <a:sym typeface="Arial Narrow"/>
              </a:rPr>
              <a:t>they</a:t>
            </a:r>
            <a:r>
              <a:rPr lang="es-MX" sz="2200" noProof="0" dirty="0">
                <a:latin typeface="Arial Narrow"/>
                <a:sym typeface="Arial Narrow"/>
              </a:rPr>
              <a:t> can </a:t>
            </a:r>
            <a:r>
              <a:rPr lang="es-MX" sz="2200" b="1" i="1" noProof="0" dirty="0" err="1">
                <a:latin typeface="Arial Narrow"/>
                <a:sym typeface="Arial Narrow"/>
              </a:rPr>
              <a:t>successfully</a:t>
            </a:r>
            <a:r>
              <a:rPr lang="es-MX" sz="2200" noProof="0" dirty="0">
                <a:latin typeface="Arial Narrow"/>
                <a:sym typeface="Arial Narrow"/>
              </a:rPr>
              <a:t> </a:t>
            </a:r>
            <a:r>
              <a:rPr lang="es-MX" sz="2200" noProof="0" dirty="0" err="1">
                <a:latin typeface="Arial Narrow"/>
                <a:sym typeface="Arial Narrow"/>
              </a:rPr>
              <a:t>help</a:t>
            </a:r>
            <a:r>
              <a:rPr lang="es-MX" sz="2200" noProof="0" dirty="0">
                <a:latin typeface="Arial Narrow"/>
                <a:sym typeface="Arial Narrow"/>
              </a:rPr>
              <a:t> </a:t>
            </a:r>
            <a:r>
              <a:rPr lang="es-MX" sz="2200" noProof="0" dirty="0" err="1">
                <a:latin typeface="Arial Narrow"/>
                <a:sym typeface="Arial Narrow"/>
              </a:rPr>
              <a:t>their</a:t>
            </a:r>
            <a:r>
              <a:rPr lang="es-MX" sz="2200" noProof="0" dirty="0">
                <a:latin typeface="Arial Narrow"/>
                <a:sym typeface="Arial Narrow"/>
              </a:rPr>
              <a:t> </a:t>
            </a:r>
            <a:r>
              <a:rPr lang="es-MX" sz="2200" noProof="0" dirty="0" err="1">
                <a:latin typeface="Arial Narrow"/>
                <a:sym typeface="Arial Narrow"/>
              </a:rPr>
              <a:t>children</a:t>
            </a:r>
            <a:r>
              <a:rPr lang="es-MX" sz="2200" noProof="0" dirty="0">
                <a:latin typeface="Arial Narrow"/>
                <a:sym typeface="Arial Narrow"/>
              </a:rPr>
              <a:t> at home and </a:t>
            </a:r>
            <a:r>
              <a:rPr lang="es-MX" sz="2200" noProof="0" dirty="0" err="1">
                <a:latin typeface="Arial Narrow"/>
                <a:sym typeface="Arial Narrow"/>
              </a:rPr>
              <a:t>improve</a:t>
            </a:r>
            <a:r>
              <a:rPr lang="es-MX" sz="2200" noProof="0" dirty="0">
                <a:latin typeface="Arial Narrow"/>
                <a:sym typeface="Arial Narrow"/>
              </a:rPr>
              <a:t> </a:t>
            </a:r>
            <a:r>
              <a:rPr lang="es-MX" sz="2200" noProof="0" dirty="0" err="1">
                <a:latin typeface="Arial Narrow"/>
                <a:sym typeface="Arial Narrow"/>
              </a:rPr>
              <a:t>academic</a:t>
            </a:r>
            <a:r>
              <a:rPr lang="es-MX" sz="2200" noProof="0" dirty="0">
                <a:latin typeface="Arial Narrow"/>
                <a:sym typeface="Arial Narrow"/>
              </a:rPr>
              <a:t> </a:t>
            </a:r>
            <a:r>
              <a:rPr lang="es-MX" sz="2200" noProof="0" dirty="0" err="1">
                <a:latin typeface="Arial Narrow"/>
                <a:sym typeface="Arial Narrow"/>
              </a:rPr>
              <a:t>achievement</a:t>
            </a:r>
            <a:r>
              <a:rPr lang="es-MX" sz="2200" noProof="0" dirty="0">
                <a:latin typeface="Arial Narrow"/>
                <a:sym typeface="Arial Narrow"/>
              </a:rPr>
              <a:t>.</a:t>
            </a:r>
            <a:endParaRPr lang="es-MX" sz="2200" noProof="0" dirty="0"/>
          </a:p>
          <a:p>
            <a:pPr marL="457200" lvl="0" indent="0" algn="l" rtl="0">
              <a:lnSpc>
                <a:spcPct val="120000"/>
              </a:lnSpc>
              <a:spcBef>
                <a:spcPts val="1000"/>
              </a:spcBef>
              <a:spcAft>
                <a:spcPts val="0"/>
              </a:spcAft>
              <a:buNone/>
            </a:pPr>
            <a:endParaRPr lang="es-MX" sz="2200" noProof="0" dirty="0"/>
          </a:p>
        </p:txBody>
      </p:sp>
      <p:sp>
        <p:nvSpPr>
          <p:cNvPr id="116" name="Google Shape;116;p3"/>
          <p:cNvSpPr txBox="1"/>
          <p:nvPr/>
        </p:nvSpPr>
        <p:spPr>
          <a:xfrm>
            <a:off x="224901" y="6408384"/>
            <a:ext cx="8449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sz="1400" b="0" i="0" u="none" strike="noStrike" cap="none" dirty="0">
              <a:solidFill>
                <a:srgbClr val="000000"/>
              </a:solidFill>
              <a:latin typeface="Arial"/>
              <a:ea typeface="Arial"/>
              <a:cs typeface="Arial"/>
              <a:sym typeface="Arial"/>
            </a:endParaRPr>
          </a:p>
        </p:txBody>
      </p:sp>
      <p:pic>
        <p:nvPicPr>
          <p:cNvPr id="9" name="Audio 8">
            <a:hlinkClick r:id="" action="ppaction://media"/>
            <a:extLst>
              <a:ext uri="{FF2B5EF4-FFF2-40B4-BE49-F238E27FC236}">
                <a16:creationId xmlns:a16="http://schemas.microsoft.com/office/drawing/2014/main" id="{F5ABFD30-5226-FDAB-88D8-34E3C3CB58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232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a:spLocks noGrp="1"/>
          </p:cNvSpPr>
          <p:nvPr>
            <p:ph type="title"/>
          </p:nvPr>
        </p:nvSpPr>
        <p:spPr>
          <a:xfrm>
            <a:off x="1062350" y="1068775"/>
            <a:ext cx="7239000" cy="838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Font typeface="Gill Sans"/>
              <a:buNone/>
            </a:pPr>
            <a:r>
              <a:rPr lang="es-MX" noProof="0" dirty="0"/>
              <a:t>WHO DECIDES HOW FUNDS ARE USED?</a:t>
            </a:r>
          </a:p>
        </p:txBody>
      </p:sp>
      <p:sp>
        <p:nvSpPr>
          <p:cNvPr id="131" name="Google Shape;131;p5"/>
          <p:cNvSpPr txBox="1">
            <a:spLocks noGrp="1"/>
          </p:cNvSpPr>
          <p:nvPr>
            <p:ph idx="1"/>
          </p:nvPr>
        </p:nvSpPr>
        <p:spPr>
          <a:xfrm>
            <a:off x="262250" y="1906975"/>
            <a:ext cx="8839200" cy="55626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1800"/>
              <a:buChar char="•"/>
            </a:pPr>
            <a:r>
              <a:rPr lang="es-MX" sz="1800" noProof="0" dirty="0" err="1">
                <a:latin typeface="Arial Narrow"/>
                <a:ea typeface="Arial Narrow"/>
                <a:cs typeface="Arial Narrow"/>
                <a:sym typeface="Arial Narrow"/>
              </a:rPr>
              <a:t>Your</a:t>
            </a:r>
            <a:r>
              <a:rPr lang="es-MX" sz="1800" noProof="0" dirty="0">
                <a:latin typeface="Arial Narrow"/>
                <a:ea typeface="Arial Narrow"/>
                <a:cs typeface="Arial Narrow"/>
                <a:sym typeface="Arial Narrow"/>
              </a:rPr>
              <a:t> administrative </a:t>
            </a:r>
            <a:r>
              <a:rPr lang="es-MX" sz="1800" noProof="0" dirty="0" err="1">
                <a:latin typeface="Arial Narrow"/>
                <a:ea typeface="Arial Narrow"/>
                <a:cs typeface="Arial Narrow"/>
                <a:sym typeface="Arial Narrow"/>
              </a:rPr>
              <a:t>team</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considers</a:t>
            </a:r>
            <a:r>
              <a:rPr lang="es-MX" sz="1800" noProof="0" dirty="0">
                <a:latin typeface="Arial Narrow"/>
                <a:ea typeface="Arial Narrow"/>
                <a:cs typeface="Arial Narrow"/>
                <a:sym typeface="Arial Narrow"/>
              </a:rPr>
              <a:t> data and </a:t>
            </a:r>
            <a:r>
              <a:rPr lang="es-MX" sz="1800" noProof="0" dirty="0" err="1">
                <a:latin typeface="Arial Narrow"/>
                <a:ea typeface="Arial Narrow"/>
                <a:cs typeface="Arial Narrow"/>
                <a:sym typeface="Arial Narrow"/>
              </a:rPr>
              <a:t>feedback</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collected</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throughout</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the</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school</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year</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to</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write</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the</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school’s</a:t>
            </a:r>
            <a:r>
              <a:rPr lang="es-MX" sz="1800" noProof="0" dirty="0">
                <a:latin typeface="Arial Narrow"/>
                <a:ea typeface="Arial Narrow"/>
                <a:cs typeface="Arial Narrow"/>
                <a:sym typeface="Arial Narrow"/>
              </a:rPr>
              <a:t> Title I Plan. </a:t>
            </a:r>
            <a:r>
              <a:rPr lang="es-MX" sz="1800" noProof="0" dirty="0" err="1">
                <a:latin typeface="Arial Narrow"/>
                <a:ea typeface="Arial Narrow"/>
                <a:cs typeface="Arial Narrow"/>
                <a:sym typeface="Arial Narrow"/>
              </a:rPr>
              <a:t>The</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team</a:t>
            </a:r>
            <a:r>
              <a:rPr lang="es-MX" sz="1800" noProof="0" dirty="0">
                <a:latin typeface="Arial Narrow"/>
                <a:ea typeface="Arial Narrow"/>
                <a:cs typeface="Arial Narrow"/>
                <a:sym typeface="Arial Narrow"/>
              </a:rPr>
              <a:t> at Turner Elementary </a:t>
            </a:r>
            <a:r>
              <a:rPr lang="es-MX" sz="1800" noProof="0" dirty="0" err="1">
                <a:latin typeface="Arial Narrow"/>
                <a:ea typeface="Arial Narrow"/>
                <a:cs typeface="Arial Narrow"/>
                <a:sym typeface="Arial Narrow"/>
              </a:rPr>
              <a:t>is</a:t>
            </a:r>
            <a:r>
              <a:rPr lang="es-MX" sz="1800" noProof="0" dirty="0">
                <a:latin typeface="Arial Narrow"/>
                <a:ea typeface="Arial Narrow"/>
                <a:cs typeface="Arial Narrow"/>
                <a:sym typeface="Arial Narrow"/>
              </a:rPr>
              <a:t> Ashley Toll and Sara Keller.</a:t>
            </a:r>
          </a:p>
          <a:p>
            <a:pPr marL="228600" lvl="0" indent="-228600" algn="l" rtl="0">
              <a:lnSpc>
                <a:spcPct val="120000"/>
              </a:lnSpc>
              <a:spcBef>
                <a:spcPts val="0"/>
              </a:spcBef>
              <a:spcAft>
                <a:spcPts val="0"/>
              </a:spcAft>
              <a:buSzPts val="1800"/>
              <a:buChar char="•"/>
            </a:pPr>
            <a:r>
              <a:rPr lang="es-MX" sz="1800" noProof="0" dirty="0" err="1">
                <a:latin typeface="Arial Narrow"/>
                <a:ea typeface="Arial Narrow"/>
                <a:cs typeface="Arial Narrow"/>
                <a:sym typeface="Arial Narrow"/>
              </a:rPr>
              <a:t>Every</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school</a:t>
            </a:r>
            <a:r>
              <a:rPr lang="es-MX" sz="1800" noProof="0" dirty="0">
                <a:latin typeface="Arial Narrow"/>
                <a:ea typeface="Arial Narrow"/>
                <a:cs typeface="Arial Narrow"/>
                <a:sym typeface="Arial Narrow"/>
              </a:rPr>
              <a:t> has a </a:t>
            </a:r>
            <a:r>
              <a:rPr lang="es-MX" sz="1800" b="1" noProof="0" dirty="0" err="1">
                <a:solidFill>
                  <a:srgbClr val="00B050"/>
                </a:solidFill>
                <a:latin typeface="Arial Narrow"/>
                <a:ea typeface="Arial Narrow"/>
                <a:cs typeface="Arial Narrow"/>
                <a:sym typeface="Arial Narrow"/>
              </a:rPr>
              <a:t>School</a:t>
            </a:r>
            <a:r>
              <a:rPr lang="es-MX" sz="1800" b="1" noProof="0" dirty="0">
                <a:solidFill>
                  <a:srgbClr val="00B050"/>
                </a:solidFill>
                <a:latin typeface="Arial Narrow"/>
                <a:ea typeface="Arial Narrow"/>
                <a:cs typeface="Arial Narrow"/>
                <a:sym typeface="Arial Narrow"/>
              </a:rPr>
              <a:t> </a:t>
            </a:r>
            <a:r>
              <a:rPr lang="es-MX" sz="1800" b="1" noProof="0" dirty="0" err="1">
                <a:solidFill>
                  <a:srgbClr val="00B050"/>
                </a:solidFill>
                <a:latin typeface="Arial Narrow"/>
                <a:ea typeface="Arial Narrow"/>
                <a:cs typeface="Arial Narrow"/>
                <a:sym typeface="Arial Narrow"/>
              </a:rPr>
              <a:t>Advisory</a:t>
            </a:r>
            <a:r>
              <a:rPr lang="es-MX" sz="1800" b="1" noProof="0" dirty="0">
                <a:solidFill>
                  <a:srgbClr val="00B050"/>
                </a:solidFill>
                <a:latin typeface="Arial Narrow"/>
                <a:ea typeface="Arial Narrow"/>
                <a:cs typeface="Arial Narrow"/>
                <a:sym typeface="Arial Narrow"/>
              </a:rPr>
              <a:t> Council</a:t>
            </a:r>
            <a:r>
              <a:rPr lang="es-MX" sz="1800" noProof="0" dirty="0">
                <a:latin typeface="Arial Narrow"/>
                <a:ea typeface="Arial Narrow"/>
                <a:cs typeface="Arial Narrow"/>
                <a:sym typeface="Arial Narrow"/>
              </a:rPr>
              <a:t> </a:t>
            </a:r>
            <a:r>
              <a:rPr lang="es-MX" sz="1800" b="1" noProof="0" dirty="0">
                <a:latin typeface="Arial Narrow"/>
                <a:ea typeface="Arial Narrow"/>
                <a:cs typeface="Arial Narrow"/>
                <a:sym typeface="Arial Narrow"/>
              </a:rPr>
              <a:t>(SAC) </a:t>
            </a:r>
            <a:r>
              <a:rPr lang="es-MX" sz="1800" noProof="0" dirty="0" err="1">
                <a:latin typeface="Arial Narrow"/>
                <a:ea typeface="Arial Narrow"/>
                <a:cs typeface="Arial Narrow"/>
                <a:sym typeface="Arial Narrow"/>
              </a:rPr>
              <a:t>composed</a:t>
            </a:r>
            <a:r>
              <a:rPr lang="es-MX" sz="180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of</a:t>
            </a:r>
            <a:r>
              <a:rPr lang="es-MX" sz="1800" noProof="0" dirty="0">
                <a:latin typeface="Arial Narrow"/>
                <a:ea typeface="Arial Narrow"/>
                <a:cs typeface="Arial Narrow"/>
                <a:sym typeface="Arial Narrow"/>
              </a:rPr>
              <a:t> </a:t>
            </a:r>
            <a:r>
              <a:rPr lang="es-MX" sz="1800" i="0" noProof="0" dirty="0" err="1">
                <a:latin typeface="Arial Narrow"/>
                <a:ea typeface="Arial Narrow"/>
                <a:cs typeface="Arial Narrow"/>
                <a:sym typeface="Arial Narrow"/>
              </a:rPr>
              <a:t>parents</a:t>
            </a:r>
            <a:r>
              <a:rPr lang="es-MX" sz="1800" i="0" noProof="0" dirty="0">
                <a:latin typeface="Arial Narrow"/>
                <a:ea typeface="Arial Narrow"/>
                <a:cs typeface="Arial Narrow"/>
                <a:sym typeface="Arial Narrow"/>
              </a:rPr>
              <a:t>, </a:t>
            </a:r>
            <a:r>
              <a:rPr lang="es-MX" sz="1800" i="0" noProof="0" dirty="0" err="1">
                <a:latin typeface="Arial Narrow"/>
                <a:ea typeface="Arial Narrow"/>
                <a:cs typeface="Arial Narrow"/>
                <a:sym typeface="Arial Narrow"/>
              </a:rPr>
              <a:t>teachers</a:t>
            </a:r>
            <a:r>
              <a:rPr lang="es-MX" sz="1800" i="0" noProof="0" dirty="0">
                <a:latin typeface="Arial Narrow"/>
                <a:ea typeface="Arial Narrow"/>
                <a:cs typeface="Arial Narrow"/>
                <a:sym typeface="Arial Narrow"/>
              </a:rPr>
              <a:t>, staff, </a:t>
            </a:r>
            <a:r>
              <a:rPr lang="es-MX" sz="1800" i="0" noProof="0" dirty="0" err="1">
                <a:latin typeface="Arial Narrow"/>
                <a:ea typeface="Arial Narrow"/>
                <a:cs typeface="Arial Narrow"/>
                <a:sym typeface="Arial Narrow"/>
              </a:rPr>
              <a:t>community</a:t>
            </a:r>
            <a:r>
              <a:rPr lang="es-MX" sz="1800" i="0" noProof="0" dirty="0">
                <a:latin typeface="Arial Narrow"/>
                <a:ea typeface="Arial Narrow"/>
                <a:cs typeface="Arial Narrow"/>
                <a:sym typeface="Arial Narrow"/>
              </a:rPr>
              <a:t> </a:t>
            </a:r>
            <a:r>
              <a:rPr lang="es-MX" sz="1800" i="0" noProof="0" dirty="0" err="1">
                <a:latin typeface="Arial Narrow"/>
                <a:ea typeface="Arial Narrow"/>
                <a:cs typeface="Arial Narrow"/>
                <a:sym typeface="Arial Narrow"/>
              </a:rPr>
              <a:t>members</a:t>
            </a:r>
            <a:r>
              <a:rPr lang="es-MX" sz="1800" i="0" noProof="0" dirty="0">
                <a:latin typeface="Arial Narrow"/>
                <a:ea typeface="Arial Narrow"/>
                <a:cs typeface="Arial Narrow"/>
                <a:sym typeface="Arial Narrow"/>
              </a:rPr>
              <a:t>, </a:t>
            </a:r>
            <a:r>
              <a:rPr lang="es-MX" sz="1800" noProof="0" dirty="0" err="1">
                <a:latin typeface="Arial Narrow"/>
                <a:ea typeface="Arial Narrow"/>
                <a:cs typeface="Arial Narrow"/>
                <a:sym typeface="Arial Narrow"/>
              </a:rPr>
              <a:t>administrators</a:t>
            </a:r>
            <a:r>
              <a:rPr lang="es-MX" sz="1800" noProof="0" dirty="0">
                <a:latin typeface="Arial Narrow"/>
                <a:ea typeface="Arial Narrow"/>
                <a:cs typeface="Arial Narrow"/>
                <a:sym typeface="Arial Narrow"/>
              </a:rPr>
              <a:t>,</a:t>
            </a:r>
            <a:r>
              <a:rPr lang="es-MX" sz="1800" i="0" noProof="0" dirty="0">
                <a:latin typeface="Arial Narrow"/>
                <a:ea typeface="Arial Narrow"/>
                <a:cs typeface="Arial Narrow"/>
                <a:sym typeface="Arial Narrow"/>
              </a:rPr>
              <a:t> and </a:t>
            </a:r>
            <a:r>
              <a:rPr lang="es-MX" sz="1800" i="0" noProof="0" dirty="0" err="1">
                <a:latin typeface="Arial Narrow"/>
                <a:ea typeface="Arial Narrow"/>
                <a:cs typeface="Arial Narrow"/>
                <a:sym typeface="Arial Narrow"/>
              </a:rPr>
              <a:t>students</a:t>
            </a:r>
            <a:r>
              <a:rPr lang="es-MX" sz="1800" i="0" noProof="0" dirty="0">
                <a:latin typeface="Arial Narrow"/>
                <a:ea typeface="Arial Narrow"/>
                <a:cs typeface="Arial Narrow"/>
                <a:sym typeface="Arial Narrow"/>
              </a:rPr>
              <a:t> (at </a:t>
            </a:r>
            <a:r>
              <a:rPr lang="es-MX" sz="1800" i="0" noProof="0" dirty="0" err="1">
                <a:latin typeface="Arial Narrow"/>
                <a:ea typeface="Arial Narrow"/>
                <a:cs typeface="Arial Narrow"/>
                <a:sym typeface="Arial Narrow"/>
              </a:rPr>
              <a:t>middle</a:t>
            </a:r>
            <a:r>
              <a:rPr lang="es-MX" sz="1800" i="0" noProof="0" dirty="0">
                <a:latin typeface="Arial Narrow"/>
                <a:ea typeface="Arial Narrow"/>
                <a:cs typeface="Arial Narrow"/>
                <a:sym typeface="Arial Narrow"/>
              </a:rPr>
              <a:t> and </a:t>
            </a:r>
            <a:r>
              <a:rPr lang="es-MX" sz="1800" i="0" noProof="0" dirty="0" err="1">
                <a:latin typeface="Arial Narrow"/>
                <a:ea typeface="Arial Narrow"/>
                <a:cs typeface="Arial Narrow"/>
                <a:sym typeface="Arial Narrow"/>
              </a:rPr>
              <a:t>high</a:t>
            </a:r>
            <a:r>
              <a:rPr lang="es-MX" sz="1800" i="0" noProof="0" dirty="0">
                <a:latin typeface="Arial Narrow"/>
                <a:ea typeface="Arial Narrow"/>
                <a:cs typeface="Arial Narrow"/>
                <a:sym typeface="Arial Narrow"/>
              </a:rPr>
              <a:t> </a:t>
            </a:r>
            <a:r>
              <a:rPr lang="es-MX" sz="1800" i="0" noProof="0" dirty="0" err="1">
                <a:latin typeface="Arial Narrow"/>
                <a:ea typeface="Arial Narrow"/>
                <a:cs typeface="Arial Narrow"/>
                <a:sym typeface="Arial Narrow"/>
              </a:rPr>
              <a:t>schools</a:t>
            </a:r>
            <a:r>
              <a:rPr lang="es-MX" sz="1800" i="0" noProof="0" dirty="0">
                <a:latin typeface="Arial Narrow"/>
                <a:ea typeface="Arial Narrow"/>
                <a:cs typeface="Arial Narrow"/>
                <a:sym typeface="Arial Narrow"/>
              </a:rPr>
              <a:t>) </a:t>
            </a:r>
            <a:r>
              <a:rPr lang="es-MX" sz="1800" i="0" noProof="0" dirty="0" err="1">
                <a:latin typeface="Arial Narrow"/>
                <a:ea typeface="Arial Narrow"/>
                <a:cs typeface="Arial Narrow"/>
                <a:sym typeface="Arial Narrow"/>
              </a:rPr>
              <a:t>that</a:t>
            </a:r>
            <a:r>
              <a:rPr lang="es-MX" sz="1800" i="0" noProof="0" dirty="0">
                <a:latin typeface="Arial Narrow"/>
                <a:ea typeface="Arial Narrow"/>
                <a:cs typeface="Arial Narrow"/>
                <a:sym typeface="Arial Narrow"/>
              </a:rPr>
              <a:t> </a:t>
            </a:r>
            <a:r>
              <a:rPr lang="es-MX" sz="1800" i="0" noProof="0" dirty="0" err="1">
                <a:latin typeface="Arial Narrow"/>
                <a:ea typeface="Arial Narrow"/>
                <a:cs typeface="Arial Narrow"/>
                <a:sym typeface="Arial Narrow"/>
              </a:rPr>
              <a:t>reviews</a:t>
            </a:r>
            <a:r>
              <a:rPr lang="es-MX" sz="1800" i="0" noProof="0" dirty="0">
                <a:latin typeface="Arial Narrow"/>
                <a:ea typeface="Arial Narrow"/>
                <a:cs typeface="Arial Narrow"/>
                <a:sym typeface="Arial Narrow"/>
              </a:rPr>
              <a:t> </a:t>
            </a:r>
            <a:r>
              <a:rPr lang="es-MX" sz="1800" i="0" noProof="0" dirty="0" err="1">
                <a:latin typeface="Arial Narrow"/>
                <a:ea typeface="Arial Narrow"/>
                <a:cs typeface="Arial Narrow"/>
                <a:sym typeface="Arial Narrow"/>
              </a:rPr>
              <a:t>the</a:t>
            </a:r>
            <a:r>
              <a:rPr lang="es-MX" sz="1800" i="0" noProof="0" dirty="0">
                <a:latin typeface="Arial Narrow"/>
                <a:ea typeface="Arial Narrow"/>
                <a:cs typeface="Arial Narrow"/>
                <a:sym typeface="Arial Narrow"/>
              </a:rPr>
              <a:t> draft Title I Plan and </a:t>
            </a:r>
            <a:r>
              <a:rPr lang="es-MX" sz="1800" i="0" noProof="0" dirty="0" err="1">
                <a:latin typeface="Arial Narrow"/>
                <a:ea typeface="Arial Narrow"/>
                <a:cs typeface="Arial Narrow"/>
                <a:sym typeface="Arial Narrow"/>
              </a:rPr>
              <a:t>makes</a:t>
            </a:r>
            <a:r>
              <a:rPr lang="es-MX" sz="1800" i="0" noProof="0" dirty="0">
                <a:latin typeface="Arial Narrow"/>
                <a:ea typeface="Arial Narrow"/>
                <a:cs typeface="Arial Narrow"/>
                <a:sym typeface="Arial Narrow"/>
              </a:rPr>
              <a:t> </a:t>
            </a:r>
            <a:r>
              <a:rPr lang="es-MX" sz="1800" i="0" noProof="0" dirty="0" err="1">
                <a:latin typeface="Arial Narrow"/>
                <a:ea typeface="Arial Narrow"/>
                <a:cs typeface="Arial Narrow"/>
                <a:sym typeface="Arial Narrow"/>
              </a:rPr>
              <a:t>suggestions</a:t>
            </a:r>
            <a:r>
              <a:rPr lang="es-MX" sz="1800" i="0" noProof="0" dirty="0">
                <a:latin typeface="Arial Narrow"/>
                <a:ea typeface="Arial Narrow"/>
                <a:cs typeface="Arial Narrow"/>
                <a:sym typeface="Arial Narrow"/>
              </a:rPr>
              <a:t>.</a:t>
            </a:r>
            <a:endParaRPr lang="es-MX" noProof="0" dirty="0"/>
          </a:p>
          <a:p>
            <a:pPr marL="0" lvl="0" indent="0" algn="ctr" rtl="0">
              <a:lnSpc>
                <a:spcPct val="120000"/>
              </a:lnSpc>
              <a:spcBef>
                <a:spcPts val="1000"/>
              </a:spcBef>
              <a:spcAft>
                <a:spcPts val="0"/>
              </a:spcAft>
              <a:buSzPts val="1800"/>
              <a:buNone/>
            </a:pPr>
            <a:r>
              <a:rPr lang="es-MX" sz="1800" b="1" noProof="0" dirty="0">
                <a:latin typeface="Arial Narrow"/>
                <a:ea typeface="Arial Narrow"/>
                <a:cs typeface="Arial Narrow"/>
                <a:sym typeface="Arial Narrow"/>
              </a:rPr>
              <a:t>  </a:t>
            </a:r>
            <a:r>
              <a:rPr lang="es-MX" sz="1800" b="1" u="sng" noProof="0" dirty="0" err="1">
                <a:latin typeface="Arial Narrow"/>
                <a:ea typeface="Arial Narrow"/>
                <a:cs typeface="Arial Narrow"/>
                <a:sym typeface="Arial Narrow"/>
              </a:rPr>
              <a:t>Please</a:t>
            </a:r>
            <a:r>
              <a:rPr lang="es-MX" sz="1800" b="1" u="sng" noProof="0" dirty="0">
                <a:latin typeface="Arial Narrow"/>
                <a:ea typeface="Arial Narrow"/>
                <a:cs typeface="Arial Narrow"/>
                <a:sym typeface="Arial Narrow"/>
              </a:rPr>
              <a:t> </a:t>
            </a:r>
            <a:r>
              <a:rPr lang="es-MX" sz="1800" b="1" u="sng" noProof="0" dirty="0" err="1">
                <a:latin typeface="Arial Narrow"/>
                <a:ea typeface="Arial Narrow"/>
                <a:cs typeface="Arial Narrow"/>
                <a:sym typeface="Arial Narrow"/>
              </a:rPr>
              <a:t>consider</a:t>
            </a:r>
            <a:r>
              <a:rPr lang="es-MX" sz="1800" b="1" u="sng" noProof="0" dirty="0">
                <a:latin typeface="Arial Narrow"/>
                <a:ea typeface="Arial Narrow"/>
                <a:cs typeface="Arial Narrow"/>
                <a:sym typeface="Arial Narrow"/>
              </a:rPr>
              <a:t> </a:t>
            </a:r>
            <a:r>
              <a:rPr lang="es-MX" sz="1800" b="1" u="sng" noProof="0" dirty="0" err="1">
                <a:latin typeface="Arial Narrow"/>
                <a:ea typeface="Arial Narrow"/>
                <a:cs typeface="Arial Narrow"/>
                <a:sym typeface="Arial Narrow"/>
              </a:rPr>
              <a:t>joining</a:t>
            </a:r>
            <a:r>
              <a:rPr lang="es-MX" sz="1800" b="1" u="sng" noProof="0" dirty="0">
                <a:latin typeface="Arial Narrow"/>
                <a:ea typeface="Arial Narrow"/>
                <a:cs typeface="Arial Narrow"/>
                <a:sym typeface="Arial Narrow"/>
              </a:rPr>
              <a:t> </a:t>
            </a:r>
            <a:r>
              <a:rPr lang="es-MX" sz="1800" b="1" u="sng" noProof="0" dirty="0" err="1">
                <a:latin typeface="Arial Narrow"/>
                <a:ea typeface="Arial Narrow"/>
                <a:cs typeface="Arial Narrow"/>
                <a:sym typeface="Arial Narrow"/>
              </a:rPr>
              <a:t>the</a:t>
            </a:r>
            <a:r>
              <a:rPr lang="es-MX" sz="1800" b="1" u="sng" noProof="0" dirty="0">
                <a:latin typeface="Arial Narrow"/>
                <a:ea typeface="Arial Narrow"/>
                <a:cs typeface="Arial Narrow"/>
                <a:sym typeface="Arial Narrow"/>
              </a:rPr>
              <a:t> </a:t>
            </a:r>
            <a:r>
              <a:rPr lang="es-MX" sz="1800" b="1" u="sng" noProof="0" dirty="0" err="1">
                <a:latin typeface="Arial Narrow"/>
                <a:ea typeface="Arial Narrow"/>
                <a:cs typeface="Arial Narrow"/>
                <a:sym typeface="Arial Narrow"/>
              </a:rPr>
              <a:t>School</a:t>
            </a:r>
            <a:r>
              <a:rPr lang="es-MX" sz="1800" b="1" u="sng" noProof="0" dirty="0">
                <a:latin typeface="Arial Narrow"/>
                <a:ea typeface="Arial Narrow"/>
                <a:cs typeface="Arial Narrow"/>
                <a:sym typeface="Arial Narrow"/>
              </a:rPr>
              <a:t> </a:t>
            </a:r>
            <a:r>
              <a:rPr lang="es-MX" sz="1800" b="1" u="sng" noProof="0" dirty="0" err="1">
                <a:latin typeface="Arial Narrow"/>
                <a:ea typeface="Arial Narrow"/>
                <a:cs typeface="Arial Narrow"/>
                <a:sym typeface="Arial Narrow"/>
              </a:rPr>
              <a:t>Advisory</a:t>
            </a:r>
            <a:r>
              <a:rPr lang="es-MX" sz="1800" b="1" u="sng" noProof="0" dirty="0">
                <a:latin typeface="Arial Narrow"/>
                <a:ea typeface="Arial Narrow"/>
                <a:cs typeface="Arial Narrow"/>
                <a:sym typeface="Arial Narrow"/>
              </a:rPr>
              <a:t> Council… </a:t>
            </a:r>
            <a:r>
              <a:rPr lang="es-MX" sz="1800" b="1" u="sng" noProof="0" dirty="0" err="1">
                <a:latin typeface="Arial Narrow"/>
                <a:ea typeface="Arial Narrow"/>
                <a:cs typeface="Arial Narrow"/>
                <a:sym typeface="Arial Narrow"/>
              </a:rPr>
              <a:t>we</a:t>
            </a:r>
            <a:r>
              <a:rPr lang="es-MX" sz="1800" b="1" u="sng" noProof="0" dirty="0">
                <a:latin typeface="Arial Narrow"/>
                <a:ea typeface="Arial Narrow"/>
                <a:cs typeface="Arial Narrow"/>
                <a:sym typeface="Arial Narrow"/>
              </a:rPr>
              <a:t> </a:t>
            </a:r>
            <a:r>
              <a:rPr lang="es-MX" sz="1800" b="1" u="sng" noProof="0" dirty="0" err="1">
                <a:latin typeface="Arial Narrow"/>
                <a:ea typeface="Arial Narrow"/>
                <a:cs typeface="Arial Narrow"/>
                <a:sym typeface="Arial Narrow"/>
              </a:rPr>
              <a:t>need</a:t>
            </a:r>
            <a:r>
              <a:rPr lang="es-MX" sz="1800" b="1" u="sng" noProof="0" dirty="0">
                <a:latin typeface="Arial Narrow"/>
                <a:ea typeface="Arial Narrow"/>
                <a:cs typeface="Arial Narrow"/>
                <a:sym typeface="Arial Narrow"/>
              </a:rPr>
              <a:t> </a:t>
            </a:r>
            <a:r>
              <a:rPr lang="es-MX" sz="1800" b="1" u="sng" noProof="0" dirty="0" err="1">
                <a:latin typeface="Arial Narrow"/>
                <a:ea typeface="Arial Narrow"/>
                <a:cs typeface="Arial Narrow"/>
                <a:sym typeface="Arial Narrow"/>
              </a:rPr>
              <a:t>your</a:t>
            </a:r>
            <a:r>
              <a:rPr lang="es-MX" sz="1800" b="1" u="sng" noProof="0" dirty="0">
                <a:latin typeface="Arial Narrow"/>
                <a:ea typeface="Arial Narrow"/>
                <a:cs typeface="Arial Narrow"/>
                <a:sym typeface="Arial Narrow"/>
              </a:rPr>
              <a:t> </a:t>
            </a:r>
            <a:r>
              <a:rPr lang="es-MX" sz="1800" b="1" u="sng" noProof="0" dirty="0" err="1">
                <a:latin typeface="Arial Narrow"/>
                <a:ea typeface="Arial Narrow"/>
                <a:cs typeface="Arial Narrow"/>
                <a:sym typeface="Arial Narrow"/>
              </a:rPr>
              <a:t>voice</a:t>
            </a:r>
            <a:r>
              <a:rPr lang="es-MX" sz="1800" b="1" u="sng" noProof="0" dirty="0">
                <a:latin typeface="Arial Narrow"/>
                <a:ea typeface="Arial Narrow"/>
                <a:cs typeface="Arial Narrow"/>
                <a:sym typeface="Arial Narrow"/>
              </a:rPr>
              <a:t>!</a:t>
            </a:r>
          </a:p>
          <a:p>
            <a:pPr marL="0" lvl="0" indent="0" algn="l" rtl="0">
              <a:lnSpc>
                <a:spcPct val="120000"/>
              </a:lnSpc>
              <a:spcBef>
                <a:spcPts val="1000"/>
              </a:spcBef>
              <a:spcAft>
                <a:spcPts val="0"/>
              </a:spcAft>
              <a:buSzPts val="1800"/>
              <a:buNone/>
            </a:pPr>
            <a:endParaRPr lang="es-MX" noProof="0" dirty="0"/>
          </a:p>
          <a:p>
            <a:pPr marL="457200" lvl="1" indent="0" algn="ctr" rtl="0">
              <a:lnSpc>
                <a:spcPct val="120000"/>
              </a:lnSpc>
              <a:spcBef>
                <a:spcPts val="500"/>
              </a:spcBef>
              <a:spcAft>
                <a:spcPts val="0"/>
              </a:spcAft>
              <a:buSzPts val="1600"/>
              <a:buNone/>
            </a:pPr>
            <a:r>
              <a:rPr lang="es-MX" i="0" noProof="0" dirty="0">
                <a:latin typeface="Arial Narrow"/>
                <a:ea typeface="Arial Narrow"/>
                <a:cs typeface="Arial Narrow"/>
                <a:sym typeface="Arial Narrow"/>
              </a:rPr>
              <a:t>Copies </a:t>
            </a:r>
            <a:r>
              <a:rPr lang="es-MX" i="0" noProof="0" dirty="0" err="1">
                <a:latin typeface="Arial Narrow"/>
                <a:ea typeface="Arial Narrow"/>
                <a:cs typeface="Arial Narrow"/>
                <a:sym typeface="Arial Narrow"/>
              </a:rPr>
              <a:t>of</a:t>
            </a:r>
            <a:r>
              <a:rPr lang="es-MX" i="0" noProof="0" dirty="0">
                <a:latin typeface="Arial Narrow"/>
                <a:ea typeface="Arial Narrow"/>
                <a:cs typeface="Arial Narrow"/>
                <a:sym typeface="Arial Narrow"/>
              </a:rPr>
              <a:t> </a:t>
            </a:r>
            <a:r>
              <a:rPr lang="es-MX" i="0" noProof="0" dirty="0" err="1">
                <a:latin typeface="Arial Narrow"/>
                <a:ea typeface="Arial Narrow"/>
                <a:cs typeface="Arial Narrow"/>
                <a:sym typeface="Arial Narrow"/>
              </a:rPr>
              <a:t>the</a:t>
            </a:r>
            <a:r>
              <a:rPr lang="es-MX" i="0" noProof="0" dirty="0">
                <a:latin typeface="Arial Narrow"/>
                <a:ea typeface="Arial Narrow"/>
                <a:cs typeface="Arial Narrow"/>
                <a:sym typeface="Arial Narrow"/>
              </a:rPr>
              <a:t> Title I Plan and </a:t>
            </a:r>
            <a:r>
              <a:rPr lang="es-MX" i="0" noProof="0" dirty="0" err="1">
                <a:latin typeface="Arial Narrow"/>
                <a:ea typeface="Arial Narrow"/>
                <a:cs typeface="Arial Narrow"/>
                <a:sym typeface="Arial Narrow"/>
              </a:rPr>
              <a:t>the</a:t>
            </a:r>
            <a:r>
              <a:rPr lang="es-MX" i="0" noProof="0" dirty="0">
                <a:latin typeface="Arial Narrow"/>
                <a:ea typeface="Arial Narrow"/>
                <a:cs typeface="Arial Narrow"/>
                <a:sym typeface="Arial Narrow"/>
              </a:rPr>
              <a:t> </a:t>
            </a:r>
            <a:r>
              <a:rPr lang="es-MX" i="0" noProof="0" dirty="0" err="1">
                <a:latin typeface="Arial Narrow"/>
                <a:ea typeface="Arial Narrow"/>
                <a:cs typeface="Arial Narrow"/>
                <a:sym typeface="Arial Narrow"/>
              </a:rPr>
              <a:t>School</a:t>
            </a:r>
            <a:r>
              <a:rPr lang="es-MX" i="0" noProof="0" dirty="0">
                <a:latin typeface="Arial Narrow"/>
                <a:ea typeface="Arial Narrow"/>
                <a:cs typeface="Arial Narrow"/>
                <a:sym typeface="Arial Narrow"/>
              </a:rPr>
              <a:t> </a:t>
            </a:r>
            <a:r>
              <a:rPr lang="es-MX" i="0" noProof="0" dirty="0" err="1">
                <a:latin typeface="Arial Narrow"/>
                <a:ea typeface="Arial Narrow"/>
                <a:cs typeface="Arial Narrow"/>
                <a:sym typeface="Arial Narrow"/>
              </a:rPr>
              <a:t>Improvement</a:t>
            </a:r>
            <a:r>
              <a:rPr lang="es-MX" i="0" noProof="0" dirty="0">
                <a:latin typeface="Arial Narrow"/>
                <a:ea typeface="Arial Narrow"/>
                <a:cs typeface="Arial Narrow"/>
                <a:sym typeface="Arial Narrow"/>
              </a:rPr>
              <a:t> Plan (SIP) are </a:t>
            </a:r>
            <a:r>
              <a:rPr lang="es-MX" i="0" noProof="0" dirty="0" err="1">
                <a:latin typeface="Arial Narrow"/>
                <a:ea typeface="Arial Narrow"/>
                <a:cs typeface="Arial Narrow"/>
                <a:sym typeface="Arial Narrow"/>
              </a:rPr>
              <a:t>available</a:t>
            </a:r>
            <a:r>
              <a:rPr lang="es-MX" i="0" noProof="0" dirty="0">
                <a:latin typeface="Arial Narrow"/>
                <a:ea typeface="Arial Narrow"/>
                <a:cs typeface="Arial Narrow"/>
                <a:sym typeface="Arial Narrow"/>
              </a:rPr>
              <a:t> </a:t>
            </a:r>
            <a:r>
              <a:rPr lang="es-MX" i="0" noProof="0" dirty="0" err="1">
                <a:latin typeface="Arial Narrow"/>
                <a:ea typeface="Arial Narrow"/>
                <a:cs typeface="Arial Narrow"/>
                <a:sym typeface="Arial Narrow"/>
              </a:rPr>
              <a:t>for</a:t>
            </a:r>
            <a:r>
              <a:rPr lang="es-MX" i="0" noProof="0" dirty="0">
                <a:latin typeface="Arial Narrow"/>
                <a:ea typeface="Arial Narrow"/>
                <a:cs typeface="Arial Narrow"/>
                <a:sym typeface="Arial Narrow"/>
              </a:rPr>
              <a:t> </a:t>
            </a:r>
            <a:r>
              <a:rPr lang="es-MX" i="0" noProof="0" dirty="0" err="1">
                <a:latin typeface="Arial Narrow"/>
                <a:ea typeface="Arial Narrow"/>
                <a:cs typeface="Arial Narrow"/>
                <a:sym typeface="Arial Narrow"/>
              </a:rPr>
              <a:t>families</a:t>
            </a:r>
            <a:r>
              <a:rPr lang="es-MX" i="0" noProof="0" dirty="0">
                <a:latin typeface="Arial Narrow"/>
                <a:ea typeface="Arial Narrow"/>
                <a:cs typeface="Arial Narrow"/>
                <a:sym typeface="Arial Narrow"/>
              </a:rPr>
              <a:t> in </a:t>
            </a:r>
            <a:r>
              <a:rPr lang="es-MX" i="0" noProof="0" dirty="0" err="1">
                <a:latin typeface="Arial Narrow"/>
                <a:ea typeface="Arial Narrow"/>
                <a:cs typeface="Arial Narrow"/>
                <a:sym typeface="Arial Narrow"/>
              </a:rPr>
              <a:t>the</a:t>
            </a:r>
            <a:endParaRPr lang="es-MX" noProof="0" dirty="0"/>
          </a:p>
          <a:p>
            <a:pPr marL="457200" lvl="1" indent="0" algn="ctr" rtl="0">
              <a:lnSpc>
                <a:spcPct val="120000"/>
              </a:lnSpc>
              <a:spcBef>
                <a:spcPts val="500"/>
              </a:spcBef>
              <a:spcAft>
                <a:spcPts val="0"/>
              </a:spcAft>
              <a:buSzPts val="1600"/>
              <a:buNone/>
            </a:pPr>
            <a:r>
              <a:rPr lang="es-MX" i="0" noProof="0" dirty="0">
                <a:latin typeface="Arial Narrow"/>
                <a:ea typeface="Arial Narrow"/>
                <a:cs typeface="Arial Narrow"/>
                <a:sym typeface="Arial Narrow"/>
              </a:rPr>
              <a:t> </a:t>
            </a:r>
            <a:r>
              <a:rPr lang="es-MX" i="0" noProof="0" dirty="0">
                <a:solidFill>
                  <a:srgbClr val="00B0F0"/>
                </a:solidFill>
                <a:latin typeface="Arial Narrow"/>
                <a:ea typeface="Arial Narrow"/>
                <a:cs typeface="Arial Narrow"/>
                <a:sym typeface="Arial Narrow"/>
              </a:rPr>
              <a:t>Title I </a:t>
            </a:r>
            <a:r>
              <a:rPr lang="es-MX" i="0" noProof="0" dirty="0" err="1">
                <a:solidFill>
                  <a:srgbClr val="00B0F0"/>
                </a:solidFill>
                <a:latin typeface="Arial Narrow"/>
                <a:ea typeface="Arial Narrow"/>
                <a:cs typeface="Arial Narrow"/>
                <a:sym typeface="Arial Narrow"/>
              </a:rPr>
              <a:t>Parent</a:t>
            </a:r>
            <a:r>
              <a:rPr lang="es-MX" i="0" noProof="0" dirty="0">
                <a:solidFill>
                  <a:srgbClr val="00B0F0"/>
                </a:solidFill>
                <a:latin typeface="Arial Narrow"/>
                <a:ea typeface="Arial Narrow"/>
                <a:cs typeface="Arial Narrow"/>
                <a:sym typeface="Arial Narrow"/>
              </a:rPr>
              <a:t> Notebook </a:t>
            </a:r>
            <a:r>
              <a:rPr lang="es-MX" i="0" noProof="0" dirty="0">
                <a:latin typeface="Arial Narrow"/>
                <a:ea typeface="Arial Narrow"/>
                <a:cs typeface="Arial Narrow"/>
                <a:sym typeface="Arial Narrow"/>
              </a:rPr>
              <a:t>in </a:t>
            </a:r>
            <a:r>
              <a:rPr lang="es-MX" i="0" noProof="0" dirty="0" err="1">
                <a:latin typeface="Arial Narrow"/>
                <a:ea typeface="Arial Narrow"/>
                <a:cs typeface="Arial Narrow"/>
                <a:sym typeface="Arial Narrow"/>
              </a:rPr>
              <a:t>the</a:t>
            </a:r>
            <a:r>
              <a:rPr lang="es-MX" i="0" noProof="0" dirty="0">
                <a:latin typeface="Arial Narrow"/>
                <a:ea typeface="Arial Narrow"/>
                <a:cs typeface="Arial Narrow"/>
                <a:sym typeface="Arial Narrow"/>
              </a:rPr>
              <a:t> </a:t>
            </a:r>
            <a:r>
              <a:rPr lang="es-MX" i="0" noProof="0" dirty="0" err="1">
                <a:latin typeface="Arial Narrow"/>
                <a:ea typeface="Arial Narrow"/>
                <a:cs typeface="Arial Narrow"/>
                <a:sym typeface="Arial Narrow"/>
              </a:rPr>
              <a:t>front</a:t>
            </a:r>
            <a:r>
              <a:rPr lang="es-MX" i="0" noProof="0" dirty="0">
                <a:latin typeface="Arial Narrow"/>
                <a:ea typeface="Arial Narrow"/>
                <a:cs typeface="Arial Narrow"/>
                <a:sym typeface="Arial Narrow"/>
              </a:rPr>
              <a:t> office. </a:t>
            </a:r>
            <a:endParaRPr lang="es-MX" noProof="0" dirty="0"/>
          </a:p>
        </p:txBody>
      </p:sp>
      <p:sp>
        <p:nvSpPr>
          <p:cNvPr id="132" name="Google Shape;132;p5"/>
          <p:cNvSpPr/>
          <p:nvPr/>
        </p:nvSpPr>
        <p:spPr>
          <a:xfrm>
            <a:off x="521208" y="5351910"/>
            <a:ext cx="597652" cy="437315"/>
          </a:xfrm>
          <a:prstGeom prst="star5">
            <a:avLst>
              <a:gd name="adj" fmla="val 19098"/>
              <a:gd name="hf" fmla="val 105146"/>
              <a:gd name="vf" fmla="val 110557"/>
            </a:avLst>
          </a:prstGeom>
          <a:solidFill>
            <a:schemeClr val="accent1"/>
          </a:solidFill>
          <a:ln w="15875" cap="flat" cmpd="sng">
            <a:solidFill>
              <a:srgbClr val="4D0C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3" name="Google Shape;133;p5"/>
          <p:cNvSpPr txBox="1"/>
          <p:nvPr/>
        </p:nvSpPr>
        <p:spPr>
          <a:xfrm>
            <a:off x="179966" y="6358128"/>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9" name="Audio 8">
            <a:hlinkClick r:id="" action="ppaction://media"/>
            <a:extLst>
              <a:ext uri="{FF2B5EF4-FFF2-40B4-BE49-F238E27FC236}">
                <a16:creationId xmlns:a16="http://schemas.microsoft.com/office/drawing/2014/main" id="{A1D2230A-CC41-6767-FEC6-2F19E669BB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262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9"/>
          <p:cNvSpPr txBox="1">
            <a:spLocks noGrp="1"/>
          </p:cNvSpPr>
          <p:nvPr>
            <p:ph type="title"/>
          </p:nvPr>
        </p:nvSpPr>
        <p:spPr>
          <a:xfrm>
            <a:off x="1030224" y="304800"/>
            <a:ext cx="6571343" cy="1059305"/>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ts val="3200"/>
              <a:buFont typeface="Gill Sans"/>
              <a:buNone/>
            </a:pPr>
            <a:r>
              <a:rPr lang="es-MX" noProof="0" dirty="0" err="1"/>
              <a:t>How</a:t>
            </a:r>
            <a:r>
              <a:rPr lang="es-MX" noProof="0" dirty="0"/>
              <a:t> are Title I </a:t>
            </a:r>
            <a:r>
              <a:rPr lang="es-MX" noProof="0" dirty="0" err="1"/>
              <a:t>funds</a:t>
            </a:r>
            <a:r>
              <a:rPr lang="es-MX" noProof="0" dirty="0"/>
              <a:t> </a:t>
            </a:r>
            <a:r>
              <a:rPr lang="es-MX" noProof="0" dirty="0" err="1"/>
              <a:t>helping</a:t>
            </a:r>
            <a:r>
              <a:rPr lang="es-MX" noProof="0" dirty="0"/>
              <a:t> </a:t>
            </a:r>
            <a:r>
              <a:rPr lang="es-MX" noProof="0" dirty="0" err="1"/>
              <a:t>our</a:t>
            </a:r>
            <a:r>
              <a:rPr lang="es-MX" noProof="0" dirty="0"/>
              <a:t> </a:t>
            </a:r>
            <a:r>
              <a:rPr lang="es-MX" noProof="0" dirty="0" err="1"/>
              <a:t>school</a:t>
            </a:r>
            <a:r>
              <a:rPr lang="es-MX" noProof="0" dirty="0"/>
              <a:t> </a:t>
            </a:r>
            <a:r>
              <a:rPr lang="es-MX" noProof="0" dirty="0" err="1"/>
              <a:t>this</a:t>
            </a:r>
            <a:r>
              <a:rPr lang="es-MX" noProof="0" dirty="0"/>
              <a:t> </a:t>
            </a:r>
            <a:r>
              <a:rPr lang="es-MX" noProof="0" dirty="0" err="1"/>
              <a:t>year</a:t>
            </a:r>
            <a:r>
              <a:rPr lang="es-MX" noProof="0" dirty="0"/>
              <a:t>?</a:t>
            </a:r>
          </a:p>
        </p:txBody>
      </p:sp>
      <p:sp>
        <p:nvSpPr>
          <p:cNvPr id="123" name="Google Shape;123;p9"/>
          <p:cNvSpPr txBox="1">
            <a:spLocks noGrp="1"/>
          </p:cNvSpPr>
          <p:nvPr>
            <p:ph sz="half" idx="1"/>
          </p:nvPr>
        </p:nvSpPr>
        <p:spPr>
          <a:xfrm>
            <a:off x="228600" y="1556837"/>
            <a:ext cx="8001000" cy="45720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20000"/>
              </a:lnSpc>
              <a:spcBef>
                <a:spcPts val="0"/>
              </a:spcBef>
              <a:spcAft>
                <a:spcPts val="0"/>
              </a:spcAft>
              <a:buSzPts val="2000"/>
              <a:buChar char="•"/>
            </a:pPr>
            <a:r>
              <a:rPr lang="es-MX" noProof="0" dirty="0">
                <a:latin typeface="Arial Narrow"/>
                <a:ea typeface="Arial Narrow"/>
                <a:cs typeface="Arial Narrow"/>
                <a:sym typeface="Arial Narrow"/>
              </a:rPr>
              <a:t>(</a:t>
            </a:r>
            <a:r>
              <a:rPr lang="es-MX" noProof="0" dirty="0">
                <a:solidFill>
                  <a:srgbClr val="FF0000"/>
                </a:solidFill>
                <a:latin typeface="Arial Narrow"/>
                <a:ea typeface="Arial Narrow"/>
                <a:cs typeface="Arial Narrow"/>
                <a:sym typeface="Arial Narrow"/>
              </a:rPr>
              <a:t>Turner </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is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provided</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with</a:t>
            </a:r>
            <a:r>
              <a:rPr lang="es-MX" noProof="0" dirty="0">
                <a:latin typeface="Arial Narrow"/>
                <a:ea typeface="Arial Narrow"/>
                <a:cs typeface="Arial Narrow"/>
                <a:sym typeface="Arial Narrow"/>
              </a:rPr>
              <a:t> $</a:t>
            </a:r>
            <a:r>
              <a:rPr lang="es-MX" noProof="0" dirty="0">
                <a:solidFill>
                  <a:srgbClr val="FF0000"/>
                </a:solidFill>
                <a:latin typeface="Arial Narrow"/>
                <a:ea typeface="Arial Narrow"/>
                <a:cs typeface="Arial Narrow"/>
                <a:sym typeface="Arial Narrow"/>
              </a:rPr>
              <a:t>344,736</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to</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pay</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for</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highly</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qualified</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teachers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instructional</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coaches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professional</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development</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for</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teachers</a:t>
            </a:r>
            <a:r>
              <a:rPr lang="es-MX" noProof="0" dirty="0">
                <a:latin typeface="Arial Narrow"/>
                <a:ea typeface="Arial Narrow"/>
                <a:cs typeface="Arial Narrow"/>
                <a:sym typeface="Arial Narrow"/>
              </a:rPr>
              <a:t>, and </a:t>
            </a:r>
            <a:r>
              <a:rPr lang="es-MX" noProof="0" dirty="0" err="1">
                <a:latin typeface="Arial Narrow"/>
                <a:ea typeface="Arial Narrow"/>
                <a:cs typeface="Arial Narrow"/>
                <a:sym typeface="Arial Narrow"/>
              </a:rPr>
              <a:t>programs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for</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our</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students</a:t>
            </a:r>
            <a:r>
              <a:rPr lang="es-MX" noProof="0" dirty="0">
                <a:latin typeface="Arial Narrow"/>
                <a:ea typeface="Arial Narrow"/>
                <a:cs typeface="Arial Narrow"/>
                <a:sym typeface="Arial Narrow"/>
              </a:rPr>
              <a:t>.</a:t>
            </a:r>
            <a:endParaRPr lang="es-MX" noProof="0" dirty="0"/>
          </a:p>
          <a:p>
            <a:pPr marL="228600" lvl="0" indent="-228600" algn="l" rtl="0">
              <a:lnSpc>
                <a:spcPct val="120000"/>
              </a:lnSpc>
              <a:spcBef>
                <a:spcPts val="1000"/>
              </a:spcBef>
              <a:spcAft>
                <a:spcPts val="0"/>
              </a:spcAft>
              <a:buSzPts val="2000"/>
              <a:buChar char="•"/>
            </a:pPr>
            <a:r>
              <a:rPr lang="es-MX" noProof="0" dirty="0" err="1">
                <a:latin typeface="Arial Narrow"/>
                <a:ea typeface="Arial Narrow"/>
                <a:cs typeface="Arial Narrow"/>
                <a:sym typeface="Arial Narrow"/>
              </a:rPr>
              <a:t>School-based</a:t>
            </a:r>
            <a:r>
              <a:rPr lang="es-MX" noProof="0" dirty="0">
                <a:latin typeface="Arial Narrow"/>
                <a:ea typeface="Arial Narrow"/>
                <a:cs typeface="Arial Narrow"/>
                <a:sym typeface="Arial Narrow"/>
              </a:rPr>
              <a:t> Title I </a:t>
            </a:r>
            <a:r>
              <a:rPr lang="es-MX" noProof="0" dirty="0" err="1">
                <a:latin typeface="Arial Narrow"/>
                <a:ea typeface="Arial Narrow"/>
                <a:cs typeface="Arial Narrow"/>
                <a:sym typeface="Arial Narrow"/>
              </a:rPr>
              <a:t>funds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pay</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for</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the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following</a:t>
            </a:r>
            <a:r>
              <a:rPr lang="es-MX" noProof="0" dirty="0">
                <a:latin typeface="Arial Narrow"/>
                <a:ea typeface="Arial Narrow"/>
                <a:cs typeface="Arial Narrow"/>
                <a:sym typeface="Arial Narrow"/>
              </a:rPr>
              <a:t>:</a:t>
            </a:r>
            <a:endParaRPr lang="es-MX" noProof="0" dirty="0"/>
          </a:p>
          <a:p>
            <a:pPr marL="685800" lvl="1" indent="-228600" algn="l" rtl="0">
              <a:lnSpc>
                <a:spcPct val="120000"/>
              </a:lnSpc>
              <a:spcBef>
                <a:spcPts val="500"/>
              </a:spcBef>
              <a:spcAft>
                <a:spcPts val="0"/>
              </a:spcAft>
              <a:buSzPts val="1600"/>
              <a:buChar char="•"/>
            </a:pPr>
            <a:r>
              <a:rPr lang="es-MX" noProof="0" dirty="0" err="1">
                <a:latin typeface="Arial Narrow"/>
                <a:ea typeface="Arial Narrow"/>
                <a:cs typeface="Arial Narrow"/>
                <a:sym typeface="Arial Narrow"/>
              </a:rPr>
              <a:t>Interventionists</a:t>
            </a:r>
            <a:endParaRPr lang="es-MX" noProof="0" dirty="0"/>
          </a:p>
          <a:p>
            <a:pPr marL="685800" lvl="1" indent="-228600" algn="l" rtl="0">
              <a:lnSpc>
                <a:spcPct val="120000"/>
              </a:lnSpc>
              <a:spcBef>
                <a:spcPts val="500"/>
              </a:spcBef>
              <a:spcAft>
                <a:spcPts val="0"/>
              </a:spcAft>
              <a:buSzPts val="1600"/>
              <a:buChar char="•"/>
            </a:pPr>
            <a:r>
              <a:rPr lang="es-MX" noProof="0" dirty="0" err="1">
                <a:latin typeface="Arial Narrow"/>
                <a:ea typeface="Arial Narrow"/>
                <a:cs typeface="Arial Narrow"/>
                <a:sym typeface="Arial Narrow"/>
              </a:rPr>
              <a:t>Math</a:t>
            </a:r>
            <a:r>
              <a:rPr lang="es-MX" noProof="0" dirty="0">
                <a:latin typeface="Arial Narrow"/>
                <a:ea typeface="Arial Narrow"/>
                <a:cs typeface="Arial Narrow"/>
                <a:sym typeface="Arial Narrow"/>
              </a:rPr>
              <a:t> Coach</a:t>
            </a:r>
          </a:p>
          <a:p>
            <a:pPr marL="685800" lvl="1" indent="-228600" algn="l" rtl="0">
              <a:lnSpc>
                <a:spcPct val="120000"/>
              </a:lnSpc>
              <a:spcBef>
                <a:spcPts val="500"/>
              </a:spcBef>
              <a:spcAft>
                <a:spcPts val="0"/>
              </a:spcAft>
              <a:buSzPts val="1600"/>
              <a:buChar char="•"/>
            </a:pPr>
            <a:r>
              <a:rPr lang="es-MX" dirty="0" err="1">
                <a:latin typeface="Arial Narrow"/>
                <a:sym typeface="Arial Narrow"/>
              </a:rPr>
              <a:t>Literacy</a:t>
            </a:r>
            <a:r>
              <a:rPr lang="es-MX" dirty="0">
                <a:latin typeface="Arial Narrow"/>
                <a:sym typeface="Arial Narrow"/>
              </a:rPr>
              <a:t> Coach (0.5 </a:t>
            </a:r>
            <a:r>
              <a:rPr lang="es-MX" dirty="0" err="1">
                <a:latin typeface="Arial Narrow"/>
                <a:sym typeface="Arial Narrow"/>
              </a:rPr>
              <a:t>funded</a:t>
            </a:r>
            <a:r>
              <a:rPr lang="es-MX" dirty="0">
                <a:latin typeface="Arial Narrow"/>
                <a:sym typeface="Arial Narrow"/>
              </a:rPr>
              <a:t> </a:t>
            </a:r>
            <a:r>
              <a:rPr lang="es-MX" dirty="0" err="1">
                <a:latin typeface="Arial Narrow"/>
                <a:sym typeface="Arial Narrow"/>
              </a:rPr>
              <a:t>by</a:t>
            </a:r>
            <a:r>
              <a:rPr lang="es-MX" dirty="0">
                <a:latin typeface="Arial Narrow"/>
                <a:sym typeface="Arial Narrow"/>
              </a:rPr>
              <a:t> </a:t>
            </a:r>
            <a:r>
              <a:rPr lang="es-MX" dirty="0" err="1">
                <a:latin typeface="Arial Narrow"/>
                <a:sym typeface="Arial Narrow"/>
              </a:rPr>
              <a:t>district</a:t>
            </a:r>
            <a:r>
              <a:rPr lang="es-MX" dirty="0">
                <a:latin typeface="Arial Narrow"/>
                <a:sym typeface="Arial Narrow"/>
              </a:rPr>
              <a:t>)</a:t>
            </a:r>
            <a:endParaRPr lang="es-MX" noProof="0" dirty="0"/>
          </a:p>
          <a:p>
            <a:pPr marL="685800" lvl="1" indent="-228600" algn="l" rtl="0">
              <a:lnSpc>
                <a:spcPct val="120000"/>
              </a:lnSpc>
              <a:spcBef>
                <a:spcPts val="500"/>
              </a:spcBef>
              <a:spcAft>
                <a:spcPts val="0"/>
              </a:spcAft>
              <a:buSzPts val="1600"/>
              <a:buChar char="•"/>
            </a:pPr>
            <a:r>
              <a:rPr lang="es-MX" dirty="0" err="1">
                <a:latin typeface="Arial Narrow"/>
                <a:ea typeface="Arial Narrow"/>
                <a:cs typeface="Arial Narrow"/>
                <a:sym typeface="Arial Narrow"/>
              </a:rPr>
              <a:t>Intervention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materials</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parent</a:t>
            </a:r>
            <a:r>
              <a:rPr lang="es-MX" dirty="0">
                <a:latin typeface="Arial Narrow"/>
                <a:ea typeface="Arial Narrow"/>
                <a:cs typeface="Arial Narrow"/>
                <a:sym typeface="Arial Narrow"/>
              </a:rPr>
              <a:t> &amp; </a:t>
            </a:r>
            <a:r>
              <a:rPr lang="es-MX" dirty="0" err="1">
                <a:latin typeface="Arial Narrow"/>
                <a:ea typeface="Arial Narrow"/>
                <a:cs typeface="Arial Narrow"/>
                <a:sym typeface="Arial Narrow"/>
              </a:rPr>
              <a:t>family</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engagement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materials</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technology</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professional</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development</a:t>
            </a:r>
            <a:endParaRPr lang="es-MX" noProof="0" dirty="0">
              <a:latin typeface="Arial Narrow"/>
              <a:ea typeface="Arial Narrow"/>
              <a:cs typeface="Arial Narrow"/>
              <a:sym typeface="Arial Narrow"/>
            </a:endParaRPr>
          </a:p>
          <a:p>
            <a:pPr marL="457200" lvl="1" indent="0" algn="l" rtl="0">
              <a:lnSpc>
                <a:spcPct val="120000"/>
              </a:lnSpc>
              <a:spcBef>
                <a:spcPts val="500"/>
              </a:spcBef>
              <a:spcAft>
                <a:spcPts val="0"/>
              </a:spcAft>
              <a:buSzPts val="1600"/>
              <a:buNone/>
            </a:pPr>
            <a:r>
              <a:rPr lang="es-MX" noProof="0" dirty="0" err="1">
                <a:latin typeface="Arial Narrow"/>
                <a:sym typeface="Arial Narrow"/>
              </a:rPr>
              <a:t>Turner’s</a:t>
            </a:r>
            <a:r>
              <a:rPr lang="es-MX" noProof="0" dirty="0">
                <a:latin typeface="Arial Narrow"/>
                <a:sym typeface="Arial Narrow"/>
              </a:rPr>
              <a:t> 5th </a:t>
            </a:r>
            <a:r>
              <a:rPr lang="es-MX" noProof="0" dirty="0" err="1">
                <a:latin typeface="Arial Narrow"/>
                <a:sym typeface="Arial Narrow"/>
              </a:rPr>
              <a:t>graders</a:t>
            </a:r>
            <a:r>
              <a:rPr lang="es-MX" noProof="0" dirty="0">
                <a:latin typeface="Arial Narrow"/>
                <a:sym typeface="Arial Narrow"/>
              </a:rPr>
              <a:t> </a:t>
            </a:r>
            <a:r>
              <a:rPr lang="es-MX" noProof="0" dirty="0" err="1">
                <a:latin typeface="Arial Narrow"/>
                <a:sym typeface="Arial Narrow"/>
              </a:rPr>
              <a:t>also</a:t>
            </a:r>
            <a:r>
              <a:rPr lang="es-MX" noProof="0" dirty="0">
                <a:latin typeface="Arial Narrow"/>
                <a:sym typeface="Arial Narrow"/>
              </a:rPr>
              <a:t> </a:t>
            </a:r>
            <a:r>
              <a:rPr lang="es-MX" noProof="0" dirty="0" err="1">
                <a:latin typeface="Arial Narrow"/>
                <a:sym typeface="Arial Narrow"/>
              </a:rPr>
              <a:t>participat</a:t>
            </a:r>
            <a:r>
              <a:rPr lang="es-MX" dirty="0">
                <a:latin typeface="Arial Narrow"/>
                <a:sym typeface="Arial Narrow"/>
              </a:rPr>
              <a:t>e in </a:t>
            </a:r>
            <a:r>
              <a:rPr lang="es-MX" dirty="0" err="1">
                <a:latin typeface="Arial Narrow"/>
                <a:sym typeface="Arial Narrow"/>
              </a:rPr>
              <a:t>the</a:t>
            </a:r>
            <a:r>
              <a:rPr lang="es-MX" dirty="0">
                <a:latin typeface="Arial Narrow"/>
                <a:sym typeface="Arial Narrow"/>
              </a:rPr>
              <a:t> STARBASE </a:t>
            </a:r>
            <a:r>
              <a:rPr lang="es-MX" dirty="0" err="1">
                <a:latin typeface="Arial Narrow"/>
                <a:sym typeface="Arial Narrow"/>
              </a:rPr>
              <a:t>program</a:t>
            </a:r>
            <a:endParaRPr lang="es-MX" noProof="0" dirty="0">
              <a:latin typeface="Arial Narrow"/>
              <a:sym typeface="Arial Narrow"/>
            </a:endParaRPr>
          </a:p>
          <a:p>
            <a:pPr marL="457200" lvl="1" indent="0" algn="l" rtl="0">
              <a:lnSpc>
                <a:spcPct val="120000"/>
              </a:lnSpc>
              <a:spcBef>
                <a:spcPts val="500"/>
              </a:spcBef>
              <a:spcAft>
                <a:spcPts val="0"/>
              </a:spcAft>
              <a:buSzPts val="1600"/>
              <a:buNone/>
            </a:pPr>
            <a:endParaRPr lang="es-MX" noProof="0" dirty="0">
              <a:solidFill>
                <a:srgbClr val="FF0000"/>
              </a:solidFill>
              <a:latin typeface="Arial Narrow"/>
              <a:ea typeface="Arial Narrow"/>
              <a:cs typeface="Arial Narrow"/>
              <a:sym typeface="Arial Narrow"/>
            </a:endParaRPr>
          </a:p>
          <a:p>
            <a:pPr marL="685800" lvl="1" indent="-228600" algn="l" rtl="0">
              <a:lnSpc>
                <a:spcPct val="120000"/>
              </a:lnSpc>
              <a:spcBef>
                <a:spcPts val="500"/>
              </a:spcBef>
              <a:spcAft>
                <a:spcPts val="0"/>
              </a:spcAft>
              <a:buSzPts val="2000"/>
              <a:buFont typeface="Noto Sans Symbols"/>
              <a:buChar char="❖"/>
            </a:pPr>
            <a:r>
              <a:rPr lang="es-MX" sz="2000" noProof="0" dirty="0" err="1">
                <a:latin typeface="Arial Narrow"/>
                <a:ea typeface="Arial Narrow"/>
                <a:cs typeface="Arial Narrow"/>
                <a:sym typeface="Arial Narrow"/>
              </a:rPr>
              <a:t>All</a:t>
            </a:r>
            <a:r>
              <a:rPr lang="es-MX" sz="2000" noProof="0" dirty="0">
                <a:latin typeface="Arial Narrow"/>
                <a:ea typeface="Arial Narrow"/>
                <a:cs typeface="Arial Narrow"/>
                <a:sym typeface="Arial Narrow"/>
              </a:rPr>
              <a:t> </a:t>
            </a:r>
            <a:r>
              <a:rPr lang="es-MX" sz="2000" noProof="0" dirty="0" err="1">
                <a:latin typeface="Arial Narrow"/>
                <a:ea typeface="Arial Narrow"/>
                <a:cs typeface="Arial Narrow"/>
                <a:sym typeface="Arial Narrow"/>
              </a:rPr>
              <a:t>of</a:t>
            </a:r>
            <a:r>
              <a:rPr lang="es-MX" sz="2000" noProof="0" dirty="0">
                <a:latin typeface="Arial Narrow"/>
                <a:ea typeface="Arial Narrow"/>
                <a:cs typeface="Arial Narrow"/>
                <a:sym typeface="Arial Narrow"/>
              </a:rPr>
              <a:t> </a:t>
            </a:r>
            <a:r>
              <a:rPr lang="es-MX" sz="2000" noProof="0" dirty="0" err="1">
                <a:latin typeface="Arial Narrow"/>
                <a:ea typeface="Arial Narrow"/>
                <a:cs typeface="Arial Narrow"/>
                <a:sym typeface="Arial Narrow"/>
              </a:rPr>
              <a:t>our</a:t>
            </a:r>
            <a:r>
              <a:rPr lang="es-MX" sz="2000" noProof="0" dirty="0">
                <a:latin typeface="Arial Narrow"/>
                <a:ea typeface="Arial Narrow"/>
                <a:cs typeface="Arial Narrow"/>
                <a:sym typeface="Arial Narrow"/>
              </a:rPr>
              <a:t> Title I </a:t>
            </a:r>
            <a:r>
              <a:rPr lang="es-MX" sz="2000" noProof="0" dirty="0" err="1">
                <a:latin typeface="Arial Narrow"/>
                <a:ea typeface="Arial Narrow"/>
                <a:cs typeface="Arial Narrow"/>
                <a:sym typeface="Arial Narrow"/>
              </a:rPr>
              <a:t>funds</a:t>
            </a:r>
            <a:r>
              <a:rPr lang="es-MX" sz="2000" noProof="0" dirty="0">
                <a:latin typeface="Arial Narrow"/>
                <a:ea typeface="Arial Narrow"/>
                <a:cs typeface="Arial Narrow"/>
                <a:sym typeface="Arial Narrow"/>
              </a:rPr>
              <a:t> </a:t>
            </a:r>
            <a:r>
              <a:rPr lang="es-MX" sz="2000" noProof="0" dirty="0" err="1">
                <a:latin typeface="Arial Narrow"/>
                <a:ea typeface="Arial Narrow"/>
                <a:cs typeface="Arial Narrow"/>
                <a:sym typeface="Arial Narrow"/>
              </a:rPr>
              <a:t>support</a:t>
            </a:r>
            <a:r>
              <a:rPr lang="es-MX" sz="2000" noProof="0" dirty="0">
                <a:latin typeface="Arial Narrow"/>
                <a:ea typeface="Arial Narrow"/>
                <a:cs typeface="Arial Narrow"/>
                <a:sym typeface="Arial Narrow"/>
              </a:rPr>
              <a:t> </a:t>
            </a:r>
            <a:r>
              <a:rPr lang="es-MX" sz="2000" noProof="0" dirty="0" err="1">
                <a:latin typeface="Arial Narrow"/>
                <a:ea typeface="Arial Narrow"/>
                <a:cs typeface="Arial Narrow"/>
                <a:sym typeface="Arial Narrow"/>
              </a:rPr>
              <a:t>our</a:t>
            </a:r>
            <a:r>
              <a:rPr lang="es-MX" sz="2000" noProof="0" dirty="0">
                <a:latin typeface="Arial Narrow"/>
                <a:ea typeface="Arial Narrow"/>
                <a:cs typeface="Arial Narrow"/>
                <a:sym typeface="Arial Narrow"/>
              </a:rPr>
              <a:t> </a:t>
            </a:r>
            <a:r>
              <a:rPr lang="es-MX" sz="2000" noProof="0" dirty="0" err="1">
                <a:latin typeface="Arial Narrow"/>
                <a:ea typeface="Arial Narrow"/>
                <a:cs typeface="Arial Narrow"/>
                <a:sym typeface="Arial Narrow"/>
              </a:rPr>
              <a:t>School</a:t>
            </a:r>
            <a:r>
              <a:rPr lang="es-MX" sz="2000" noProof="0" dirty="0">
                <a:latin typeface="Arial Narrow"/>
                <a:ea typeface="Arial Narrow"/>
                <a:cs typeface="Arial Narrow"/>
                <a:sym typeface="Arial Narrow"/>
              </a:rPr>
              <a:t> </a:t>
            </a:r>
            <a:r>
              <a:rPr lang="es-MX" sz="2000" noProof="0" dirty="0" err="1">
                <a:latin typeface="Arial Narrow"/>
                <a:ea typeface="Arial Narrow"/>
                <a:cs typeface="Arial Narrow"/>
                <a:sym typeface="Arial Narrow"/>
              </a:rPr>
              <a:t>Improvement</a:t>
            </a:r>
            <a:r>
              <a:rPr lang="es-MX" sz="2000" noProof="0" dirty="0">
                <a:latin typeface="Arial Narrow"/>
                <a:ea typeface="Arial Narrow"/>
                <a:cs typeface="Arial Narrow"/>
                <a:sym typeface="Arial Narrow"/>
              </a:rPr>
              <a:t> Plan (SIP) </a:t>
            </a:r>
            <a:r>
              <a:rPr lang="es-MX" sz="2000" noProof="0" dirty="0" err="1">
                <a:latin typeface="Arial Narrow"/>
                <a:ea typeface="Arial Narrow"/>
                <a:cs typeface="Arial Narrow"/>
                <a:sym typeface="Arial Narrow"/>
              </a:rPr>
              <a:t>goals</a:t>
            </a:r>
            <a:r>
              <a:rPr lang="es-MX" sz="2000" noProof="0" dirty="0">
                <a:latin typeface="Arial Narrow"/>
                <a:ea typeface="Arial Narrow"/>
                <a:cs typeface="Arial Narrow"/>
                <a:sym typeface="Arial Narrow"/>
              </a:rPr>
              <a:t>.</a:t>
            </a:r>
            <a:endParaRPr lang="es-MX" noProof="0" dirty="0"/>
          </a:p>
          <a:p>
            <a:pPr marL="685800" lvl="1" indent="-127000" algn="l" rtl="0">
              <a:lnSpc>
                <a:spcPct val="120000"/>
              </a:lnSpc>
              <a:spcBef>
                <a:spcPts val="500"/>
              </a:spcBef>
              <a:spcAft>
                <a:spcPts val="0"/>
              </a:spcAft>
              <a:buSzPts val="1600"/>
              <a:buNone/>
            </a:pPr>
            <a:endParaRPr lang="es-MX" noProof="0" dirty="0"/>
          </a:p>
        </p:txBody>
      </p:sp>
      <p:sp>
        <p:nvSpPr>
          <p:cNvPr id="124" name="Google Shape;124;p9"/>
          <p:cNvSpPr txBox="1"/>
          <p:nvPr/>
        </p:nvSpPr>
        <p:spPr>
          <a:xfrm>
            <a:off x="228600" y="6440441"/>
            <a:ext cx="4576438" cy="584735"/>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pic>
        <p:nvPicPr>
          <p:cNvPr id="9" name="Audio 8">
            <a:hlinkClick r:id="" action="ppaction://media"/>
            <a:extLst>
              <a:ext uri="{FF2B5EF4-FFF2-40B4-BE49-F238E27FC236}">
                <a16:creationId xmlns:a16="http://schemas.microsoft.com/office/drawing/2014/main" id="{47D95D8B-2358-5CFD-F0DD-50D50A6B7B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762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1248227" y="956141"/>
            <a:ext cx="6571343"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s-MX" noProof="0" dirty="0"/>
              <a:t>2023-24  ASSESSMENT RESULTS</a:t>
            </a:r>
          </a:p>
        </p:txBody>
      </p:sp>
      <p:sp>
        <p:nvSpPr>
          <p:cNvPr id="141" name="Google Shape;141;p7"/>
          <p:cNvSpPr txBox="1"/>
          <p:nvPr/>
        </p:nvSpPr>
        <p:spPr>
          <a:xfrm>
            <a:off x="152400" y="637032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56D13DA6-3999-4190-4A62-EA6AB4B541DA}"/>
              </a:ext>
            </a:extLst>
          </p:cNvPr>
          <p:cNvPicPr>
            <a:picLocks noChangeAspect="1"/>
          </p:cNvPicPr>
          <p:nvPr/>
        </p:nvPicPr>
        <p:blipFill>
          <a:blip r:embed="rId5"/>
          <a:stretch>
            <a:fillRect/>
          </a:stretch>
        </p:blipFill>
        <p:spPr>
          <a:xfrm>
            <a:off x="0" y="1654968"/>
            <a:ext cx="9144000" cy="3548063"/>
          </a:xfrm>
          <a:prstGeom prst="rect">
            <a:avLst/>
          </a:prstGeom>
        </p:spPr>
      </p:pic>
      <p:pic>
        <p:nvPicPr>
          <p:cNvPr id="25" name="Audio 24">
            <a:hlinkClick r:id="" action="ppaction://media"/>
            <a:extLst>
              <a:ext uri="{FF2B5EF4-FFF2-40B4-BE49-F238E27FC236}">
                <a16:creationId xmlns:a16="http://schemas.microsoft.com/office/drawing/2014/main" id="{B4204BBD-F567-2E64-9779-1B346BA2E4C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532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914400" y="609600"/>
            <a:ext cx="7010400" cy="9906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ts val="3200"/>
              <a:buFont typeface="Gill Sans"/>
              <a:buNone/>
            </a:pPr>
            <a:r>
              <a:rPr lang="es-MX" noProof="0" dirty="0"/>
              <a:t>2024-25  SCHOOL IMPROVEMENT PLAN (SIP) GOALS</a:t>
            </a:r>
          </a:p>
        </p:txBody>
      </p:sp>
      <p:sp>
        <p:nvSpPr>
          <p:cNvPr id="149" name="Google Shape;149;p8"/>
          <p:cNvSpPr txBox="1"/>
          <p:nvPr/>
        </p:nvSpPr>
        <p:spPr>
          <a:xfrm>
            <a:off x="304800" y="62484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49FBB51A-F4E5-5DB1-F1CF-BDB10911A0BD}"/>
              </a:ext>
            </a:extLst>
          </p:cNvPr>
          <p:cNvSpPr txBox="1"/>
          <p:nvPr/>
        </p:nvSpPr>
        <p:spPr>
          <a:xfrm>
            <a:off x="830580" y="1962350"/>
            <a:ext cx="7178040" cy="1600438"/>
          </a:xfrm>
          <a:prstGeom prst="rect">
            <a:avLst/>
          </a:prstGeom>
          <a:noFill/>
        </p:spPr>
        <p:txBody>
          <a:bodyPr wrap="square" rtlCol="0">
            <a:spAutoFit/>
          </a:bodyPr>
          <a:lstStyle/>
          <a:p>
            <a:r>
              <a:rPr lang="en-US" sz="1400" b="1" dirty="0">
                <a:solidFill>
                  <a:srgbClr val="64748B"/>
                </a:solidFill>
                <a:latin typeface="Poppins" panose="00000500000000000000" pitchFamily="2" charset="0"/>
              </a:rPr>
              <a:t>Goal 1: </a:t>
            </a:r>
            <a:r>
              <a:rPr lang="en-US" sz="1400" b="0" i="0" dirty="0">
                <a:solidFill>
                  <a:srgbClr val="64748B"/>
                </a:solidFill>
                <a:effectLst/>
                <a:latin typeface="Poppins" panose="00000500000000000000" pitchFamily="2" charset="0"/>
              </a:rPr>
              <a:t>Grades K-2 :By the Spring 2025 STAR literacy achievement will increase by 15%. We will be monitoring ELA proficiency through STAR early literacy progress monitoring assessments. Grades 3-5: By the Spring 2025 FAST, literacy achievement will increase by 15%. We will be monitoring ELA proficiency through FAST progress monitoring assessments. </a:t>
            </a:r>
          </a:p>
          <a:p>
            <a:r>
              <a:rPr lang="en-US" sz="1400" b="1" dirty="0">
                <a:solidFill>
                  <a:srgbClr val="64748B"/>
                </a:solidFill>
                <a:latin typeface="Poppins" panose="00000500000000000000" pitchFamily="2" charset="0"/>
              </a:rPr>
              <a:t>How:</a:t>
            </a:r>
            <a:r>
              <a:rPr lang="en-US" sz="1400" dirty="0">
                <a:solidFill>
                  <a:srgbClr val="64748B"/>
                </a:solidFill>
                <a:latin typeface="Poppins" panose="00000500000000000000" pitchFamily="2" charset="0"/>
              </a:rPr>
              <a:t> Kagan Cooperative Learning Structures, working with coaches, utilizing interventionists</a:t>
            </a:r>
            <a:endParaRPr lang="en-US" sz="1400" dirty="0"/>
          </a:p>
        </p:txBody>
      </p:sp>
      <p:sp>
        <p:nvSpPr>
          <p:cNvPr id="5" name="TextBox 4">
            <a:extLst>
              <a:ext uri="{FF2B5EF4-FFF2-40B4-BE49-F238E27FC236}">
                <a16:creationId xmlns:a16="http://schemas.microsoft.com/office/drawing/2014/main" id="{5213C520-28D2-931D-78C7-CBD9E8D7E4D3}"/>
              </a:ext>
            </a:extLst>
          </p:cNvPr>
          <p:cNvSpPr txBox="1"/>
          <p:nvPr/>
        </p:nvSpPr>
        <p:spPr>
          <a:xfrm>
            <a:off x="830580" y="3562788"/>
            <a:ext cx="7178040" cy="2246769"/>
          </a:xfrm>
          <a:prstGeom prst="rect">
            <a:avLst/>
          </a:prstGeom>
          <a:noFill/>
        </p:spPr>
        <p:txBody>
          <a:bodyPr wrap="square" rtlCol="0">
            <a:spAutoFit/>
          </a:bodyPr>
          <a:lstStyle/>
          <a:p>
            <a:r>
              <a:rPr lang="en-US" sz="1400" b="1" dirty="0">
                <a:latin typeface="Poppins" panose="00000500000000000000" pitchFamily="2" charset="0"/>
              </a:rPr>
              <a:t>Goal 2: </a:t>
            </a:r>
            <a:r>
              <a:rPr lang="en-US" sz="1400" b="0" i="0" dirty="0">
                <a:effectLst/>
                <a:latin typeface="Poppins" panose="00000500000000000000" pitchFamily="2" charset="0"/>
              </a:rPr>
              <a:t>Grades K-2: Grade level progress monitoring indicates a need for explicit math instruction in grades K-2 to decrease the number of students entering 3rd grade below grade level. i-Ready data indicates that only 19% of third grade students are entering the year on grade level. 23% of current third graders are entering 2 or more grade levels below in math. This trend data indicates a priority action is to improve instructional delivery in grades K-2. Based on the Spring i-Ready math Diagnostic, 70% of 1st graders, 90% of 2nd graders, and 81% of 3rd graders are starting the 24-25 below grade level. </a:t>
            </a:r>
            <a:endParaRPr lang="en-US" sz="1400" b="1" i="0" dirty="0">
              <a:effectLst/>
              <a:latin typeface="Poppins" panose="00000500000000000000" pitchFamily="2" charset="0"/>
            </a:endParaRPr>
          </a:p>
          <a:p>
            <a:r>
              <a:rPr lang="en-US" sz="1400" b="1" dirty="0">
                <a:latin typeface="Poppins" panose="00000500000000000000" pitchFamily="2" charset="0"/>
              </a:rPr>
              <a:t>How: </a:t>
            </a:r>
            <a:r>
              <a:rPr lang="en-US" sz="1400" dirty="0">
                <a:latin typeface="Poppins" panose="00000500000000000000" pitchFamily="2" charset="0"/>
              </a:rPr>
              <a:t>Kagan Cooperative Learning Structures, working with coaches, utilizing interventionists</a:t>
            </a:r>
            <a:endParaRPr lang="en-US" sz="1400" dirty="0"/>
          </a:p>
        </p:txBody>
      </p:sp>
      <p:pic>
        <p:nvPicPr>
          <p:cNvPr id="137" name="Audio 136">
            <a:hlinkClick r:id="" action="ppaction://media"/>
            <a:extLst>
              <a:ext uri="{FF2B5EF4-FFF2-40B4-BE49-F238E27FC236}">
                <a16:creationId xmlns:a16="http://schemas.microsoft.com/office/drawing/2014/main" id="{8CEA912E-BC7A-1B4F-7EC6-BFFB909332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568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1362456" y="892341"/>
            <a:ext cx="6571343" cy="10492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500"/>
              <a:buFont typeface="Gill Sans"/>
              <a:buNone/>
            </a:pPr>
            <a:r>
              <a:rPr lang="es-MX" sz="3500" noProof="0" dirty="0" err="1"/>
              <a:t>Florida’s</a:t>
            </a:r>
            <a:r>
              <a:rPr lang="es-MX" sz="3500" noProof="0" dirty="0"/>
              <a:t> EDUCATIONAL STANDARDS</a:t>
            </a:r>
            <a:endParaRPr lang="es-MX" noProof="0" dirty="0"/>
          </a:p>
        </p:txBody>
      </p:sp>
      <p:sp>
        <p:nvSpPr>
          <p:cNvPr id="156" name="Google Shape;156;p10"/>
          <p:cNvSpPr txBox="1">
            <a:spLocks noGrp="1"/>
          </p:cNvSpPr>
          <p:nvPr>
            <p:ph idx="1"/>
          </p:nvPr>
        </p:nvSpPr>
        <p:spPr>
          <a:xfrm>
            <a:off x="152400" y="2133600"/>
            <a:ext cx="8763000" cy="50053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000"/>
              <a:buChar char="•"/>
            </a:pPr>
            <a:r>
              <a:rPr lang="es-MX" noProof="0" dirty="0" err="1">
                <a:latin typeface="Arial Narrow"/>
                <a:ea typeface="Arial Narrow"/>
                <a:cs typeface="Arial Narrow"/>
                <a:sym typeface="Arial Narrow"/>
              </a:rPr>
              <a:t>Florida’s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academic</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content</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standards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establish</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high</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expectations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for</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all</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students</a:t>
            </a:r>
            <a:r>
              <a:rPr lang="es-MX" noProof="0" dirty="0">
                <a:latin typeface="Arial Narrow"/>
                <a:ea typeface="Arial Narrow"/>
                <a:cs typeface="Arial Narrow"/>
                <a:sym typeface="Arial Narrow"/>
              </a:rPr>
              <a:t> in </a:t>
            </a:r>
            <a:r>
              <a:rPr lang="es-MX" noProof="0" dirty="0" err="1">
                <a:latin typeface="Arial Narrow"/>
                <a:ea typeface="Arial Narrow"/>
                <a:cs typeface="Arial Narrow"/>
                <a:sym typeface="Arial Narrow"/>
              </a:rPr>
              <a:t>the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areas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of</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reading</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mathematics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writing</a:t>
            </a:r>
            <a:r>
              <a:rPr lang="es-MX" noProof="0" dirty="0">
                <a:latin typeface="Arial Narrow"/>
                <a:ea typeface="Arial Narrow"/>
                <a:cs typeface="Arial Narrow"/>
                <a:sym typeface="Arial Narrow"/>
              </a:rPr>
              <a:t>, and </a:t>
            </a:r>
            <a:r>
              <a:rPr lang="es-MX" noProof="0" dirty="0" err="1">
                <a:latin typeface="Arial Narrow"/>
                <a:ea typeface="Arial Narrow"/>
                <a:cs typeface="Arial Narrow"/>
                <a:sym typeface="Arial Narrow"/>
              </a:rPr>
              <a:t>science</a:t>
            </a:r>
            <a:endParaRPr lang="es-MX" noProof="0" dirty="0"/>
          </a:p>
          <a:p>
            <a:pPr marL="228600" lvl="0" indent="-228600" algn="l" rtl="0">
              <a:lnSpc>
                <a:spcPct val="90000"/>
              </a:lnSpc>
              <a:spcBef>
                <a:spcPts val="1000"/>
              </a:spcBef>
              <a:spcAft>
                <a:spcPts val="0"/>
              </a:spcAft>
              <a:buSzPts val="2000"/>
              <a:buChar char="•"/>
            </a:pPr>
            <a:r>
              <a:rPr lang="es-MX" b="1" noProof="0" dirty="0" err="1">
                <a:latin typeface="Arial Narrow"/>
                <a:ea typeface="Arial Narrow"/>
                <a:cs typeface="Arial Narrow"/>
                <a:sym typeface="Arial Narrow"/>
              </a:rPr>
              <a:t>The</a:t>
            </a:r>
            <a:r>
              <a:rPr lang="es-MX" b="1" noProof="0" dirty="0">
                <a:latin typeface="Arial Narrow"/>
                <a:ea typeface="Arial Narrow"/>
                <a:cs typeface="Arial Narrow"/>
                <a:sym typeface="Arial Narrow"/>
              </a:rPr>
              <a:t> Florida </a:t>
            </a:r>
            <a:r>
              <a:rPr lang="es-MX" b="1" u="sng" noProof="0" dirty="0" err="1">
                <a:latin typeface="Arial Narrow"/>
                <a:ea typeface="Arial Narrow"/>
                <a:cs typeface="Arial Narrow"/>
                <a:sym typeface="Arial Narrow"/>
              </a:rPr>
              <a:t>B</a:t>
            </a:r>
            <a:r>
              <a:rPr lang="es-MX" b="1" noProof="0" dirty="0" err="1">
                <a:latin typeface="Arial Narrow"/>
                <a:ea typeface="Arial Narrow"/>
                <a:cs typeface="Arial Narrow"/>
                <a:sym typeface="Arial Narrow"/>
              </a:rPr>
              <a:t>enchmarks</a:t>
            </a:r>
            <a:r>
              <a:rPr lang="es-MX" b="1" noProof="0" dirty="0">
                <a:latin typeface="Arial Narrow"/>
                <a:ea typeface="Arial Narrow"/>
                <a:cs typeface="Arial Narrow"/>
                <a:sym typeface="Arial Narrow"/>
              </a:rPr>
              <a:t> </a:t>
            </a:r>
            <a:r>
              <a:rPr lang="es-MX" b="1" noProof="0" dirty="0" err="1">
                <a:latin typeface="Arial Narrow"/>
                <a:ea typeface="Arial Narrow"/>
                <a:cs typeface="Arial Narrow"/>
                <a:sym typeface="Arial Narrow"/>
              </a:rPr>
              <a:t>for</a:t>
            </a:r>
            <a:r>
              <a:rPr lang="es-MX" b="1" noProof="0" dirty="0">
                <a:latin typeface="Arial Narrow"/>
                <a:ea typeface="Arial Narrow"/>
                <a:cs typeface="Arial Narrow"/>
                <a:sym typeface="Arial Narrow"/>
              </a:rPr>
              <a:t> </a:t>
            </a:r>
            <a:r>
              <a:rPr lang="es-MX" b="1" u="sng" noProof="0" dirty="0" err="1">
                <a:latin typeface="Arial Narrow"/>
                <a:ea typeface="Arial Narrow"/>
                <a:cs typeface="Arial Narrow"/>
                <a:sym typeface="Arial Narrow"/>
              </a:rPr>
              <a:t>E</a:t>
            </a:r>
            <a:r>
              <a:rPr lang="es-MX" b="1" noProof="0" dirty="0" err="1">
                <a:latin typeface="Arial Narrow"/>
                <a:ea typeface="Arial Narrow"/>
                <a:cs typeface="Arial Narrow"/>
                <a:sym typeface="Arial Narrow"/>
              </a:rPr>
              <a:t>xcellent</a:t>
            </a:r>
            <a:r>
              <a:rPr lang="es-MX" b="1" noProof="0" dirty="0">
                <a:latin typeface="Arial Narrow"/>
                <a:ea typeface="Arial Narrow"/>
                <a:cs typeface="Arial Narrow"/>
                <a:sym typeface="Arial Narrow"/>
              </a:rPr>
              <a:t> </a:t>
            </a:r>
            <a:r>
              <a:rPr lang="es-MX" b="1" u="sng" noProof="0" dirty="0" err="1">
                <a:latin typeface="Arial Narrow"/>
                <a:ea typeface="Arial Narrow"/>
                <a:cs typeface="Arial Narrow"/>
                <a:sym typeface="Arial Narrow"/>
              </a:rPr>
              <a:t>S</a:t>
            </a:r>
            <a:r>
              <a:rPr lang="es-MX" b="1" noProof="0" dirty="0" err="1">
                <a:latin typeface="Arial Narrow"/>
                <a:ea typeface="Arial Narrow"/>
                <a:cs typeface="Arial Narrow"/>
                <a:sym typeface="Arial Narrow"/>
              </a:rPr>
              <a:t>tudent</a:t>
            </a:r>
            <a:r>
              <a:rPr lang="es-MX" b="1" noProof="0" dirty="0">
                <a:latin typeface="Arial Narrow"/>
                <a:ea typeface="Arial Narrow"/>
                <a:cs typeface="Arial Narrow"/>
                <a:sym typeface="Arial Narrow"/>
              </a:rPr>
              <a:t> </a:t>
            </a:r>
            <a:r>
              <a:rPr lang="es-MX" b="1" u="sng" noProof="0" dirty="0" err="1">
                <a:latin typeface="Arial Narrow"/>
                <a:ea typeface="Arial Narrow"/>
                <a:cs typeface="Arial Narrow"/>
                <a:sym typeface="Arial Narrow"/>
              </a:rPr>
              <a:t>T</a:t>
            </a:r>
            <a:r>
              <a:rPr lang="es-MX" b="1" noProof="0" dirty="0" err="1">
                <a:latin typeface="Arial Narrow"/>
                <a:ea typeface="Arial Narrow"/>
                <a:cs typeface="Arial Narrow"/>
                <a:sym typeface="Arial Narrow"/>
              </a:rPr>
              <a:t>hinking</a:t>
            </a:r>
            <a:r>
              <a:rPr lang="es-MX" b="1" noProof="0" dirty="0">
                <a:latin typeface="Arial Narrow"/>
                <a:ea typeface="Arial Narrow"/>
                <a:cs typeface="Arial Narrow"/>
                <a:sym typeface="Arial Narrow"/>
              </a:rPr>
              <a:t> (B.E.S.T.) </a:t>
            </a:r>
            <a:r>
              <a:rPr lang="es-MX" b="1" noProof="0" dirty="0" err="1">
                <a:latin typeface="Arial Narrow"/>
                <a:ea typeface="Arial Narrow"/>
                <a:cs typeface="Arial Narrow"/>
                <a:sym typeface="Arial Narrow"/>
              </a:rPr>
              <a:t>Standards</a:t>
            </a:r>
            <a:r>
              <a:rPr lang="es-MX" b="1" noProof="0" dirty="0">
                <a:latin typeface="Arial Narrow"/>
                <a:ea typeface="Arial Narrow"/>
                <a:cs typeface="Arial Narrow"/>
                <a:sym typeface="Arial Narrow"/>
              </a:rPr>
              <a:t> </a:t>
            </a:r>
            <a:r>
              <a:rPr lang="es-MX" b="1" noProof="0" dirty="0" err="1">
                <a:latin typeface="Arial Narrow"/>
                <a:ea typeface="Arial Narrow"/>
                <a:cs typeface="Arial Narrow"/>
                <a:sym typeface="Arial Narrow"/>
              </a:rPr>
              <a:t>for</a:t>
            </a:r>
            <a:r>
              <a:rPr lang="es-MX" b="1" noProof="0" dirty="0">
                <a:latin typeface="Arial Narrow"/>
                <a:ea typeface="Arial Narrow"/>
                <a:cs typeface="Arial Narrow"/>
                <a:sym typeface="Arial Narrow"/>
              </a:rPr>
              <a:t> </a:t>
            </a:r>
            <a:r>
              <a:rPr lang="es-MX" b="1" noProof="0" dirty="0" err="1">
                <a:latin typeface="Arial Narrow"/>
                <a:ea typeface="Arial Narrow"/>
                <a:cs typeface="Arial Narrow"/>
                <a:sym typeface="Arial Narrow"/>
              </a:rPr>
              <a:t>Language</a:t>
            </a:r>
            <a:r>
              <a:rPr lang="es-MX" b="1" noProof="0" dirty="0">
                <a:latin typeface="Arial Narrow"/>
                <a:ea typeface="Arial Narrow"/>
                <a:cs typeface="Arial Narrow"/>
                <a:sym typeface="Arial Narrow"/>
              </a:rPr>
              <a:t> </a:t>
            </a:r>
            <a:r>
              <a:rPr lang="es-MX" b="1" noProof="0" dirty="0" err="1">
                <a:latin typeface="Arial Narrow"/>
                <a:ea typeface="Arial Narrow"/>
                <a:cs typeface="Arial Narrow"/>
                <a:sym typeface="Arial Narrow"/>
              </a:rPr>
              <a:t>Arts</a:t>
            </a:r>
            <a:r>
              <a:rPr lang="es-MX" b="1" noProof="0" dirty="0">
                <a:latin typeface="Arial Narrow"/>
                <a:ea typeface="Arial Narrow"/>
                <a:cs typeface="Arial Narrow"/>
                <a:sym typeface="Arial Narrow"/>
              </a:rPr>
              <a:t> and </a:t>
            </a:r>
            <a:r>
              <a:rPr lang="es-MX" b="1" noProof="0" dirty="0" err="1">
                <a:latin typeface="Arial Narrow"/>
                <a:ea typeface="Arial Narrow"/>
                <a:cs typeface="Arial Narrow"/>
                <a:sym typeface="Arial Narrow"/>
              </a:rPr>
              <a:t>Math</a:t>
            </a:r>
            <a:r>
              <a:rPr lang="es-MX" b="1"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identify</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what</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your</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child</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needs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to</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know</a:t>
            </a:r>
            <a:r>
              <a:rPr lang="es-MX" noProof="0" dirty="0">
                <a:latin typeface="Arial Narrow"/>
                <a:ea typeface="Arial Narrow"/>
                <a:cs typeface="Arial Narrow"/>
                <a:sym typeface="Arial Narrow"/>
              </a:rPr>
              <a:t> and be </a:t>
            </a:r>
            <a:r>
              <a:rPr lang="es-MX" noProof="0" dirty="0" err="1">
                <a:latin typeface="Arial Narrow"/>
                <a:ea typeface="Arial Narrow"/>
                <a:cs typeface="Arial Narrow"/>
                <a:sym typeface="Arial Narrow"/>
              </a:rPr>
              <a:t>able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to</a:t>
            </a:r>
            <a:r>
              <a:rPr lang="es-MX" noProof="0" dirty="0">
                <a:latin typeface="Arial Narrow"/>
                <a:ea typeface="Arial Narrow"/>
                <a:cs typeface="Arial Narrow"/>
                <a:sym typeface="Arial Narrow"/>
              </a:rPr>
              <a:t> do. </a:t>
            </a:r>
            <a:r>
              <a:rPr lang="es-MX" noProof="0" dirty="0" err="1">
                <a:latin typeface="Arial Narrow"/>
                <a:ea typeface="Arial Narrow"/>
                <a:cs typeface="Arial Narrow"/>
                <a:sym typeface="Arial Narrow"/>
              </a:rPr>
              <a:t>Information</a:t>
            </a:r>
            <a:r>
              <a:rPr lang="es-MX" noProof="0" dirty="0">
                <a:latin typeface="Arial Narrow"/>
                <a:ea typeface="Arial Narrow"/>
                <a:cs typeface="Arial Narrow"/>
                <a:sym typeface="Arial Narrow"/>
              </a:rPr>
              <a:t> can be </a:t>
            </a:r>
            <a:r>
              <a:rPr lang="es-MX" noProof="0" dirty="0" err="1">
                <a:latin typeface="Arial Narrow"/>
                <a:ea typeface="Arial Narrow"/>
                <a:cs typeface="Arial Narrow"/>
                <a:sym typeface="Arial Narrow"/>
              </a:rPr>
              <a:t>found</a:t>
            </a:r>
            <a:r>
              <a:rPr lang="es-MX" noProof="0" dirty="0">
                <a:latin typeface="Arial Narrow"/>
                <a:ea typeface="Arial Narrow"/>
                <a:cs typeface="Arial Narrow"/>
                <a:sym typeface="Arial Narrow"/>
              </a:rPr>
              <a:t> at: </a:t>
            </a:r>
            <a:endParaRPr lang="es-MX" noProof="0" dirty="0"/>
          </a:p>
          <a:p>
            <a:pPr marL="685800" lvl="1" indent="-228600" algn="l" rtl="0">
              <a:lnSpc>
                <a:spcPct val="90000"/>
              </a:lnSpc>
              <a:spcBef>
                <a:spcPts val="500"/>
              </a:spcBef>
              <a:spcAft>
                <a:spcPts val="0"/>
              </a:spcAft>
              <a:buSzPts val="2000"/>
              <a:buChar char="•"/>
            </a:pPr>
            <a:r>
              <a:rPr lang="es-MX" sz="2000" u="sng" noProof="0" dirty="0">
                <a:solidFill>
                  <a:schemeClr val="hlink"/>
                </a:solidFill>
                <a:latin typeface="Arial Narrow"/>
                <a:ea typeface="Arial Narrow"/>
                <a:cs typeface="Arial Narrow"/>
                <a:sym typeface="Arial Narrow"/>
                <a:hlinkClick r:id="rId5"/>
              </a:rPr>
              <a:t>www.cpalms.org</a:t>
            </a:r>
            <a:r>
              <a:rPr lang="es-MX" sz="2000"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Click</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on</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the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Standards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tab</a:t>
            </a:r>
            <a:r>
              <a:rPr lang="es-MX" noProof="0" dirty="0">
                <a:latin typeface="Arial Narrow"/>
                <a:ea typeface="Arial Narrow"/>
                <a:cs typeface="Arial Narrow"/>
                <a:sym typeface="Arial Narrow"/>
              </a:rPr>
              <a:t> at </a:t>
            </a:r>
            <a:r>
              <a:rPr lang="es-MX" noProof="0" dirty="0" err="1">
                <a:latin typeface="Arial Narrow"/>
                <a:ea typeface="Arial Narrow"/>
                <a:cs typeface="Arial Narrow"/>
                <a:sym typeface="Arial Narrow"/>
              </a:rPr>
              <a:t>the</a:t>
            </a:r>
            <a:r>
              <a:rPr lang="es-MX" noProof="0" dirty="0">
                <a:latin typeface="Arial Narrow"/>
                <a:ea typeface="Arial Narrow"/>
                <a:cs typeface="Arial Narrow"/>
                <a:sym typeface="Arial Narrow"/>
              </a:rPr>
              <a:t> top </a:t>
            </a:r>
            <a:r>
              <a:rPr lang="es-MX" noProof="0" dirty="0" err="1">
                <a:latin typeface="Arial Narrow"/>
                <a:ea typeface="Arial Narrow"/>
                <a:cs typeface="Arial Narrow"/>
                <a:sym typeface="Arial Narrow"/>
              </a:rPr>
              <a:t>of</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the</a:t>
            </a:r>
            <a:r>
              <a:rPr lang="es-MX" noProof="0" dirty="0">
                <a:latin typeface="Arial Narrow"/>
                <a:ea typeface="Arial Narrow"/>
                <a:cs typeface="Arial Narrow"/>
                <a:sym typeface="Arial Narrow"/>
              </a:rPr>
              <a:t> page</a:t>
            </a:r>
          </a:p>
          <a:p>
            <a:pPr lvl="1" indent="0" algn="l" rtl="0">
              <a:lnSpc>
                <a:spcPct val="90000"/>
              </a:lnSpc>
              <a:spcBef>
                <a:spcPts val="500"/>
              </a:spcBef>
              <a:spcAft>
                <a:spcPts val="0"/>
              </a:spcAft>
              <a:buSzPts val="2000"/>
              <a:buNone/>
            </a:pPr>
            <a:endParaRPr lang="es-MX" noProof="0" dirty="0"/>
          </a:p>
          <a:p>
            <a:pPr marL="457200" lvl="1" indent="0" algn="l" rtl="0">
              <a:lnSpc>
                <a:spcPct val="90000"/>
              </a:lnSpc>
              <a:spcBef>
                <a:spcPts val="500"/>
              </a:spcBef>
              <a:spcAft>
                <a:spcPts val="0"/>
              </a:spcAft>
              <a:buSzPts val="1600"/>
              <a:buNone/>
            </a:pPr>
            <a:endParaRPr lang="es-MX" noProof="0" dirty="0">
              <a:latin typeface="Arial Narrow"/>
              <a:ea typeface="Arial Narrow"/>
              <a:cs typeface="Arial Narrow"/>
              <a:sym typeface="Arial Narrow"/>
            </a:endParaRPr>
          </a:p>
          <a:p>
            <a:pPr marL="457200" lvl="1" indent="0" algn="ctr" rtl="0">
              <a:lnSpc>
                <a:spcPct val="90000"/>
              </a:lnSpc>
              <a:spcBef>
                <a:spcPts val="500"/>
              </a:spcBef>
              <a:spcAft>
                <a:spcPts val="0"/>
              </a:spcAft>
              <a:buSzPts val="2400"/>
              <a:buNone/>
            </a:pPr>
            <a:r>
              <a:rPr lang="es-MX" sz="2400" noProof="0" dirty="0" err="1">
                <a:latin typeface="Arial Narrow"/>
                <a:ea typeface="Arial Narrow"/>
                <a:cs typeface="Arial Narrow"/>
                <a:sym typeface="Arial Narrow"/>
              </a:rPr>
              <a:t>If</a:t>
            </a:r>
            <a:r>
              <a:rPr lang="es-MX" sz="2400" noProof="0" dirty="0">
                <a:latin typeface="Arial Narrow"/>
                <a:ea typeface="Arial Narrow"/>
                <a:cs typeface="Arial Narrow"/>
                <a:sym typeface="Arial Narrow"/>
              </a:rPr>
              <a:t> </a:t>
            </a:r>
            <a:r>
              <a:rPr lang="es-MX" sz="2400" noProof="0" dirty="0" err="1">
                <a:latin typeface="Arial Narrow"/>
                <a:ea typeface="Arial Narrow"/>
                <a:cs typeface="Arial Narrow"/>
                <a:sym typeface="Arial Narrow"/>
              </a:rPr>
              <a:t>you</a:t>
            </a:r>
            <a:r>
              <a:rPr lang="es-MX" sz="2400" noProof="0" dirty="0">
                <a:latin typeface="Arial Narrow"/>
                <a:ea typeface="Arial Narrow"/>
                <a:cs typeface="Arial Narrow"/>
                <a:sym typeface="Arial Narrow"/>
              </a:rPr>
              <a:t> </a:t>
            </a:r>
            <a:r>
              <a:rPr lang="es-MX" sz="2400" noProof="0" dirty="0" err="1">
                <a:latin typeface="Arial Narrow"/>
                <a:ea typeface="Arial Narrow"/>
                <a:cs typeface="Arial Narrow"/>
                <a:sym typeface="Arial Narrow"/>
              </a:rPr>
              <a:t>need</a:t>
            </a:r>
            <a:r>
              <a:rPr lang="es-MX" sz="2400" noProof="0" dirty="0">
                <a:latin typeface="Arial Narrow"/>
                <a:ea typeface="Arial Narrow"/>
                <a:cs typeface="Arial Narrow"/>
                <a:sym typeface="Arial Narrow"/>
              </a:rPr>
              <a:t> </a:t>
            </a:r>
            <a:r>
              <a:rPr lang="es-MX" sz="2400" noProof="0" dirty="0" err="1">
                <a:latin typeface="Arial Narrow"/>
                <a:ea typeface="Arial Narrow"/>
                <a:cs typeface="Arial Narrow"/>
                <a:sym typeface="Arial Narrow"/>
              </a:rPr>
              <a:t>help</a:t>
            </a:r>
            <a:r>
              <a:rPr lang="es-MX" sz="2400" noProof="0" dirty="0">
                <a:latin typeface="Arial Narrow"/>
                <a:ea typeface="Arial Narrow"/>
                <a:cs typeface="Arial Narrow"/>
                <a:sym typeface="Arial Narrow"/>
              </a:rPr>
              <a:t> </a:t>
            </a:r>
            <a:r>
              <a:rPr lang="es-MX" sz="2400" noProof="0" dirty="0" err="1">
                <a:latin typeface="Arial Narrow"/>
                <a:ea typeface="Arial Narrow"/>
                <a:cs typeface="Arial Narrow"/>
                <a:sym typeface="Arial Narrow"/>
              </a:rPr>
              <a:t>accessing</a:t>
            </a:r>
            <a:r>
              <a:rPr lang="es-MX" sz="2400" noProof="0" dirty="0">
                <a:latin typeface="Arial Narrow"/>
                <a:ea typeface="Arial Narrow"/>
                <a:cs typeface="Arial Narrow"/>
                <a:sym typeface="Arial Narrow"/>
              </a:rPr>
              <a:t> </a:t>
            </a:r>
            <a:r>
              <a:rPr lang="es-MX" sz="2400" noProof="0" dirty="0" err="1">
                <a:latin typeface="Arial Narrow"/>
                <a:ea typeface="Arial Narrow"/>
                <a:cs typeface="Arial Narrow"/>
                <a:sym typeface="Arial Narrow"/>
              </a:rPr>
              <a:t>the</a:t>
            </a:r>
            <a:r>
              <a:rPr lang="es-MX" sz="2400" noProof="0" dirty="0">
                <a:latin typeface="Arial Narrow"/>
                <a:ea typeface="Arial Narrow"/>
                <a:cs typeface="Arial Narrow"/>
                <a:sym typeface="Arial Narrow"/>
              </a:rPr>
              <a:t> B.E.S.T. </a:t>
            </a:r>
            <a:r>
              <a:rPr lang="es-MX" sz="2400" noProof="0" dirty="0" err="1">
                <a:latin typeface="Arial Narrow"/>
                <a:ea typeface="Arial Narrow"/>
                <a:cs typeface="Arial Narrow"/>
                <a:sym typeface="Arial Narrow"/>
              </a:rPr>
              <a:t>Standards</a:t>
            </a:r>
            <a:r>
              <a:rPr lang="es-MX" sz="2400" noProof="0" dirty="0">
                <a:latin typeface="Arial Narrow"/>
                <a:ea typeface="Arial Narrow"/>
                <a:cs typeface="Arial Narrow"/>
                <a:sym typeface="Arial Narrow"/>
              </a:rPr>
              <a:t> </a:t>
            </a:r>
            <a:r>
              <a:rPr lang="es-MX" sz="2400" noProof="0" dirty="0" err="1">
                <a:latin typeface="Arial Narrow"/>
                <a:ea typeface="Arial Narrow"/>
                <a:cs typeface="Arial Narrow"/>
                <a:sym typeface="Arial Narrow"/>
              </a:rPr>
              <a:t>on</a:t>
            </a:r>
            <a:r>
              <a:rPr lang="es-MX" sz="2400" noProof="0" dirty="0">
                <a:latin typeface="Arial Narrow"/>
                <a:ea typeface="Arial Narrow"/>
                <a:cs typeface="Arial Narrow"/>
                <a:sym typeface="Arial Narrow"/>
              </a:rPr>
              <a:t> </a:t>
            </a:r>
            <a:r>
              <a:rPr lang="es-MX" sz="2400" noProof="0" dirty="0" err="1">
                <a:latin typeface="Arial Narrow"/>
                <a:ea typeface="Arial Narrow"/>
                <a:cs typeface="Arial Narrow"/>
                <a:sym typeface="Arial Narrow"/>
              </a:rPr>
              <a:t>Cpalms</a:t>
            </a:r>
            <a:r>
              <a:rPr lang="es-MX" sz="2400" noProof="0" dirty="0">
                <a:latin typeface="Arial Narrow"/>
                <a:ea typeface="Arial Narrow"/>
                <a:cs typeface="Arial Narrow"/>
                <a:sym typeface="Arial Narrow"/>
              </a:rPr>
              <a:t> </a:t>
            </a:r>
            <a:endParaRPr lang="es-MX" noProof="0" dirty="0"/>
          </a:p>
          <a:p>
            <a:pPr marL="457200" lvl="1" indent="0" algn="ctr" rtl="0">
              <a:lnSpc>
                <a:spcPct val="90000"/>
              </a:lnSpc>
              <a:spcBef>
                <a:spcPts val="500"/>
              </a:spcBef>
              <a:spcAft>
                <a:spcPts val="0"/>
              </a:spcAft>
              <a:buSzPts val="2400"/>
              <a:buNone/>
            </a:pPr>
            <a:r>
              <a:rPr lang="es-MX" sz="2400" noProof="0" dirty="0" err="1">
                <a:latin typeface="Arial Narrow"/>
                <a:ea typeface="Arial Narrow"/>
                <a:cs typeface="Arial Narrow"/>
                <a:sym typeface="Arial Narrow"/>
              </a:rPr>
              <a:t>please</a:t>
            </a:r>
            <a:r>
              <a:rPr lang="es-MX" sz="2400" noProof="0" dirty="0">
                <a:latin typeface="Arial Narrow"/>
                <a:ea typeface="Arial Narrow"/>
                <a:cs typeface="Arial Narrow"/>
                <a:sym typeface="Arial Narrow"/>
              </a:rPr>
              <a:t> </a:t>
            </a:r>
            <a:r>
              <a:rPr lang="es-MX" sz="2400" noProof="0" dirty="0" err="1">
                <a:latin typeface="Arial Narrow"/>
                <a:ea typeface="Arial Narrow"/>
                <a:cs typeface="Arial Narrow"/>
                <a:sym typeface="Arial Narrow"/>
              </a:rPr>
              <a:t>ask</a:t>
            </a:r>
            <a:r>
              <a:rPr lang="es-MX" sz="2400" noProof="0" dirty="0">
                <a:latin typeface="Arial Narrow"/>
                <a:ea typeface="Arial Narrow"/>
                <a:cs typeface="Arial Narrow"/>
                <a:sym typeface="Arial Narrow"/>
              </a:rPr>
              <a:t> </a:t>
            </a:r>
            <a:r>
              <a:rPr lang="es-MX" sz="2400" noProof="0" dirty="0" err="1">
                <a:latin typeface="Arial Narrow"/>
                <a:ea typeface="Arial Narrow"/>
                <a:cs typeface="Arial Narrow"/>
                <a:sym typeface="Arial Narrow"/>
              </a:rPr>
              <a:t>your</a:t>
            </a:r>
            <a:r>
              <a:rPr lang="es-MX" sz="2400" noProof="0" dirty="0">
                <a:latin typeface="Arial Narrow"/>
                <a:ea typeface="Arial Narrow"/>
                <a:cs typeface="Arial Narrow"/>
                <a:sym typeface="Arial Narrow"/>
              </a:rPr>
              <a:t> </a:t>
            </a:r>
            <a:r>
              <a:rPr lang="es-MX" sz="2400" noProof="0" dirty="0" err="1">
                <a:latin typeface="Arial Narrow"/>
                <a:ea typeface="Arial Narrow"/>
                <a:cs typeface="Arial Narrow"/>
                <a:sym typeface="Arial Narrow"/>
              </a:rPr>
              <a:t>child’s</a:t>
            </a:r>
            <a:r>
              <a:rPr lang="es-MX" sz="2400" noProof="0" dirty="0">
                <a:latin typeface="Arial Narrow"/>
                <a:ea typeface="Arial Narrow"/>
                <a:cs typeface="Arial Narrow"/>
                <a:sym typeface="Arial Narrow"/>
              </a:rPr>
              <a:t> </a:t>
            </a:r>
            <a:r>
              <a:rPr lang="es-MX" sz="2400" noProof="0" dirty="0" err="1">
                <a:latin typeface="Arial Narrow"/>
                <a:ea typeface="Arial Narrow"/>
                <a:cs typeface="Arial Narrow"/>
                <a:sym typeface="Arial Narrow"/>
              </a:rPr>
              <a:t>teacher</a:t>
            </a:r>
            <a:r>
              <a:rPr lang="es-MX" sz="2400" noProof="0" dirty="0">
                <a:latin typeface="Arial Narrow"/>
                <a:ea typeface="Arial Narrow"/>
                <a:cs typeface="Arial Narrow"/>
                <a:sym typeface="Arial Narrow"/>
              </a:rPr>
              <a:t> ☺</a:t>
            </a:r>
          </a:p>
          <a:p>
            <a:pPr marL="457200" lvl="1" indent="0" algn="l" rtl="0">
              <a:lnSpc>
                <a:spcPct val="90000"/>
              </a:lnSpc>
              <a:spcBef>
                <a:spcPts val="500"/>
              </a:spcBef>
              <a:spcAft>
                <a:spcPts val="0"/>
              </a:spcAft>
              <a:buSzPts val="1600"/>
              <a:buNone/>
            </a:pPr>
            <a:endParaRPr lang="es-MX" noProof="0" dirty="0">
              <a:latin typeface="Arial Narrow"/>
              <a:ea typeface="Arial Narrow"/>
              <a:cs typeface="Arial Narrow"/>
              <a:sym typeface="Arial Narrow"/>
            </a:endParaRPr>
          </a:p>
          <a:p>
            <a:pPr marL="457200" lvl="1" indent="0" algn="l" rtl="0">
              <a:lnSpc>
                <a:spcPct val="90000"/>
              </a:lnSpc>
              <a:spcBef>
                <a:spcPts val="500"/>
              </a:spcBef>
              <a:spcAft>
                <a:spcPts val="0"/>
              </a:spcAft>
              <a:buSzPts val="1600"/>
              <a:buNone/>
            </a:pPr>
            <a:endParaRPr lang="es-MX" noProof="0" dirty="0">
              <a:latin typeface="Arial Narrow"/>
              <a:ea typeface="Arial Narrow"/>
              <a:cs typeface="Arial Narrow"/>
              <a:sym typeface="Arial Narrow"/>
            </a:endParaRPr>
          </a:p>
          <a:p>
            <a:pPr marL="685800" lvl="1" indent="-127000" algn="l" rtl="0">
              <a:lnSpc>
                <a:spcPct val="90000"/>
              </a:lnSpc>
              <a:spcBef>
                <a:spcPts val="500"/>
              </a:spcBef>
              <a:spcAft>
                <a:spcPts val="0"/>
              </a:spcAft>
              <a:buSzPts val="1600"/>
              <a:buNone/>
            </a:pPr>
            <a:endParaRPr lang="es-MX" noProof="0" dirty="0">
              <a:latin typeface="Arial Narrow"/>
              <a:ea typeface="Arial Narrow"/>
              <a:cs typeface="Arial Narrow"/>
              <a:sym typeface="Arial Narrow"/>
            </a:endParaRPr>
          </a:p>
        </p:txBody>
      </p:sp>
      <p:sp>
        <p:nvSpPr>
          <p:cNvPr id="157" name="Google Shape;157;p10"/>
          <p:cNvSpPr txBox="1"/>
          <p:nvPr/>
        </p:nvSpPr>
        <p:spPr>
          <a:xfrm>
            <a:off x="228600" y="6361176"/>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22" name="Audio 21">
            <a:hlinkClick r:id="" action="ppaction://media"/>
            <a:extLst>
              <a:ext uri="{FF2B5EF4-FFF2-40B4-BE49-F238E27FC236}">
                <a16:creationId xmlns:a16="http://schemas.microsoft.com/office/drawing/2014/main" id="{7D74504A-93C1-D8E3-661D-7D25CCCBD8B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2563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title"/>
          </p:nvPr>
        </p:nvSpPr>
        <p:spPr>
          <a:xfrm>
            <a:off x="612648" y="703139"/>
            <a:ext cx="7543800" cy="74115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ct val="100000"/>
              <a:buFont typeface="Gill Sans"/>
              <a:buNone/>
            </a:pPr>
            <a:r>
              <a:rPr lang="es-MX" sz="3500" noProof="0" dirty="0"/>
              <a:t>2024-25 SCHOOL ASSESSMENTS</a:t>
            </a:r>
          </a:p>
        </p:txBody>
      </p:sp>
      <p:sp>
        <p:nvSpPr>
          <p:cNvPr id="164" name="Google Shape;164;p12"/>
          <p:cNvSpPr txBox="1">
            <a:spLocks noGrp="1"/>
          </p:cNvSpPr>
          <p:nvPr>
            <p:ph idx="1"/>
          </p:nvPr>
        </p:nvSpPr>
        <p:spPr>
          <a:xfrm>
            <a:off x="304801" y="1444297"/>
            <a:ext cx="7710034" cy="2794011"/>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20000"/>
              </a:lnSpc>
              <a:spcBef>
                <a:spcPts val="0"/>
              </a:spcBef>
              <a:spcAft>
                <a:spcPts val="0"/>
              </a:spcAft>
              <a:buSzPts val="2000"/>
              <a:buChar char="•"/>
            </a:pPr>
            <a:r>
              <a:rPr lang="es-MX" sz="1600" noProof="0" dirty="0">
                <a:solidFill>
                  <a:srgbClr val="FF0000"/>
                </a:solidFill>
                <a:latin typeface="Arial Narrow"/>
                <a:ea typeface="Arial Narrow"/>
                <a:cs typeface="Arial Narrow"/>
                <a:sym typeface="Arial Narrow"/>
              </a:rPr>
              <a:t>STAR &amp; FAST </a:t>
            </a:r>
            <a:r>
              <a:rPr lang="es-MX" sz="1600" noProof="0" dirty="0" err="1">
                <a:solidFill>
                  <a:srgbClr val="FF0000"/>
                </a:solidFill>
                <a:latin typeface="Arial Narrow"/>
                <a:ea typeface="Arial Narrow"/>
                <a:cs typeface="Arial Narrow"/>
                <a:sym typeface="Arial Narrow"/>
              </a:rPr>
              <a:t>testing</a:t>
            </a:r>
            <a:r>
              <a:rPr lang="es-MX" sz="1600" noProof="0" dirty="0">
                <a:solidFill>
                  <a:srgbClr val="FF0000"/>
                </a:solidFill>
                <a:latin typeface="Arial Narrow"/>
                <a:ea typeface="Arial Narrow"/>
                <a:cs typeface="Arial Narrow"/>
                <a:sym typeface="Arial Narrow"/>
              </a:rPr>
              <a:t>: PM1 (3-6) </a:t>
            </a:r>
            <a:endParaRPr lang="es-MX" sz="1600" noProof="0" dirty="0"/>
          </a:p>
          <a:p>
            <a:pPr marL="685800" lvl="1" indent="-228600" algn="l" rtl="0">
              <a:lnSpc>
                <a:spcPct val="120000"/>
              </a:lnSpc>
              <a:spcBef>
                <a:spcPts val="500"/>
              </a:spcBef>
              <a:spcAft>
                <a:spcPts val="0"/>
              </a:spcAft>
              <a:buSzPts val="1600"/>
              <a:buChar char="•"/>
            </a:pPr>
            <a:r>
              <a:rPr lang="es-MX" dirty="0" err="1">
                <a:solidFill>
                  <a:srgbClr val="FF0000"/>
                </a:solidFill>
                <a:latin typeface="Arial Narrow"/>
                <a:sym typeface="Arial Narrow"/>
              </a:rPr>
              <a:t>Paper</a:t>
            </a:r>
            <a:r>
              <a:rPr lang="es-MX" dirty="0">
                <a:solidFill>
                  <a:srgbClr val="FF0000"/>
                </a:solidFill>
                <a:latin typeface="Arial Narrow"/>
                <a:sym typeface="Arial Narrow"/>
              </a:rPr>
              <a:t> copies </a:t>
            </a:r>
            <a:r>
              <a:rPr lang="es-MX" dirty="0" err="1">
                <a:solidFill>
                  <a:srgbClr val="FF0000"/>
                </a:solidFill>
                <a:latin typeface="Arial Narrow"/>
                <a:sym typeface="Arial Narrow"/>
              </a:rPr>
              <a:t>of</a:t>
            </a:r>
            <a:r>
              <a:rPr lang="es-MX" dirty="0">
                <a:solidFill>
                  <a:srgbClr val="FF0000"/>
                </a:solidFill>
                <a:latin typeface="Arial Narrow"/>
                <a:sym typeface="Arial Narrow"/>
              </a:rPr>
              <a:t> </a:t>
            </a:r>
            <a:r>
              <a:rPr lang="es-MX" dirty="0" err="1">
                <a:solidFill>
                  <a:srgbClr val="FF0000"/>
                </a:solidFill>
                <a:latin typeface="Arial Narrow"/>
                <a:sym typeface="Arial Narrow"/>
              </a:rPr>
              <a:t>the</a:t>
            </a:r>
            <a:r>
              <a:rPr lang="es-MX" dirty="0">
                <a:solidFill>
                  <a:srgbClr val="FF0000"/>
                </a:solidFill>
                <a:latin typeface="Arial Narrow"/>
                <a:sym typeface="Arial Narrow"/>
              </a:rPr>
              <a:t> </a:t>
            </a:r>
            <a:r>
              <a:rPr lang="es-MX" dirty="0" err="1">
                <a:solidFill>
                  <a:srgbClr val="FF0000"/>
                </a:solidFill>
                <a:latin typeface="Arial Narrow"/>
                <a:sym typeface="Arial Narrow"/>
              </a:rPr>
              <a:t>testing</a:t>
            </a:r>
            <a:r>
              <a:rPr lang="es-MX" dirty="0">
                <a:solidFill>
                  <a:srgbClr val="FF0000"/>
                </a:solidFill>
                <a:latin typeface="Arial Narrow"/>
                <a:sym typeface="Arial Narrow"/>
              </a:rPr>
              <a:t> </a:t>
            </a:r>
            <a:r>
              <a:rPr lang="es-MX" dirty="0" err="1">
                <a:solidFill>
                  <a:srgbClr val="FF0000"/>
                </a:solidFill>
                <a:latin typeface="Arial Narrow"/>
                <a:sym typeface="Arial Narrow"/>
              </a:rPr>
              <a:t>results</a:t>
            </a:r>
            <a:r>
              <a:rPr lang="es-MX" dirty="0">
                <a:solidFill>
                  <a:srgbClr val="FF0000"/>
                </a:solidFill>
                <a:latin typeface="Arial Narrow"/>
                <a:sym typeface="Arial Narrow"/>
              </a:rPr>
              <a:t> </a:t>
            </a:r>
            <a:r>
              <a:rPr lang="es-MX" dirty="0" err="1">
                <a:solidFill>
                  <a:srgbClr val="FF0000"/>
                </a:solidFill>
                <a:latin typeface="Arial Narrow"/>
                <a:sym typeface="Arial Narrow"/>
              </a:rPr>
              <a:t>will</a:t>
            </a:r>
            <a:r>
              <a:rPr lang="es-MX" dirty="0">
                <a:solidFill>
                  <a:srgbClr val="FF0000"/>
                </a:solidFill>
                <a:latin typeface="Arial Narrow"/>
                <a:sym typeface="Arial Narrow"/>
              </a:rPr>
              <a:t> be </a:t>
            </a:r>
            <a:r>
              <a:rPr lang="es-MX" dirty="0" err="1">
                <a:solidFill>
                  <a:srgbClr val="FF0000"/>
                </a:solidFill>
                <a:latin typeface="Arial Narrow"/>
                <a:sym typeface="Arial Narrow"/>
              </a:rPr>
              <a:t>sent</a:t>
            </a:r>
            <a:r>
              <a:rPr lang="es-MX" dirty="0">
                <a:solidFill>
                  <a:srgbClr val="FF0000"/>
                </a:solidFill>
                <a:latin typeface="Arial Narrow"/>
                <a:sym typeface="Arial Narrow"/>
              </a:rPr>
              <a:t> home </a:t>
            </a:r>
            <a:r>
              <a:rPr lang="es-MX" dirty="0" err="1">
                <a:solidFill>
                  <a:srgbClr val="FF0000"/>
                </a:solidFill>
                <a:latin typeface="Arial Narrow"/>
                <a:sym typeface="Arial Narrow"/>
              </a:rPr>
              <a:t>to</a:t>
            </a:r>
            <a:r>
              <a:rPr lang="es-MX" dirty="0">
                <a:solidFill>
                  <a:srgbClr val="FF0000"/>
                </a:solidFill>
                <a:latin typeface="Arial Narrow"/>
                <a:sym typeface="Arial Narrow"/>
              </a:rPr>
              <a:t> </a:t>
            </a:r>
            <a:r>
              <a:rPr lang="es-MX" dirty="0" err="1">
                <a:solidFill>
                  <a:srgbClr val="FF0000"/>
                </a:solidFill>
                <a:latin typeface="Arial Narrow"/>
                <a:sym typeface="Arial Narrow"/>
              </a:rPr>
              <a:t>parents</a:t>
            </a:r>
            <a:r>
              <a:rPr lang="es-MX" dirty="0">
                <a:solidFill>
                  <a:srgbClr val="FF0000"/>
                </a:solidFill>
                <a:latin typeface="Arial Narrow"/>
                <a:sym typeface="Arial Narrow"/>
              </a:rPr>
              <a:t> after </a:t>
            </a:r>
            <a:r>
              <a:rPr lang="es-MX" dirty="0" err="1">
                <a:solidFill>
                  <a:srgbClr val="FF0000"/>
                </a:solidFill>
                <a:latin typeface="Arial Narrow"/>
                <a:sym typeface="Arial Narrow"/>
              </a:rPr>
              <a:t>the</a:t>
            </a:r>
            <a:r>
              <a:rPr lang="es-MX" dirty="0">
                <a:solidFill>
                  <a:srgbClr val="FF0000"/>
                </a:solidFill>
                <a:latin typeface="Arial Narrow"/>
                <a:sym typeface="Arial Narrow"/>
              </a:rPr>
              <a:t> </a:t>
            </a:r>
            <a:r>
              <a:rPr lang="es-MX" dirty="0" err="1">
                <a:solidFill>
                  <a:srgbClr val="FF0000"/>
                </a:solidFill>
                <a:latin typeface="Arial Narrow"/>
                <a:sym typeface="Arial Narrow"/>
              </a:rPr>
              <a:t>testing</a:t>
            </a:r>
            <a:r>
              <a:rPr lang="es-MX" dirty="0">
                <a:solidFill>
                  <a:srgbClr val="FF0000"/>
                </a:solidFill>
                <a:latin typeface="Arial Narrow"/>
                <a:sym typeface="Arial Narrow"/>
              </a:rPr>
              <a:t> </a:t>
            </a:r>
            <a:r>
              <a:rPr lang="es-MX" dirty="0" err="1">
                <a:solidFill>
                  <a:srgbClr val="FF0000"/>
                </a:solidFill>
                <a:latin typeface="Arial Narrow"/>
                <a:sym typeface="Arial Narrow"/>
              </a:rPr>
              <a:t>window</a:t>
            </a:r>
            <a:r>
              <a:rPr lang="es-MX" dirty="0">
                <a:solidFill>
                  <a:srgbClr val="FF0000"/>
                </a:solidFill>
                <a:latin typeface="Arial Narrow"/>
                <a:sym typeface="Arial Narrow"/>
              </a:rPr>
              <a:t> </a:t>
            </a:r>
            <a:r>
              <a:rPr lang="es-MX" dirty="0" err="1">
                <a:solidFill>
                  <a:srgbClr val="FF0000"/>
                </a:solidFill>
                <a:latin typeface="Arial Narrow"/>
                <a:sym typeface="Arial Narrow"/>
              </a:rPr>
              <a:t>is</a:t>
            </a:r>
            <a:r>
              <a:rPr lang="es-MX" dirty="0">
                <a:solidFill>
                  <a:srgbClr val="FF0000"/>
                </a:solidFill>
                <a:latin typeface="Arial Narrow"/>
                <a:sym typeface="Arial Narrow"/>
              </a:rPr>
              <a:t> complete.</a:t>
            </a:r>
          </a:p>
          <a:p>
            <a:pPr marL="685800" lvl="1" indent="-228600" algn="l" rtl="0">
              <a:lnSpc>
                <a:spcPct val="120000"/>
              </a:lnSpc>
              <a:spcBef>
                <a:spcPts val="500"/>
              </a:spcBef>
              <a:spcAft>
                <a:spcPts val="0"/>
              </a:spcAft>
              <a:buSzPts val="1600"/>
              <a:buChar char="•"/>
            </a:pPr>
            <a:r>
              <a:rPr lang="es-MX" dirty="0">
                <a:solidFill>
                  <a:srgbClr val="FF0000"/>
                </a:solidFill>
                <a:latin typeface="Arial Narrow"/>
                <a:sym typeface="Arial Narrow"/>
              </a:rPr>
              <a:t>PM1 	3-6 8/27-8/28; 	K-2 9/10-9/11</a:t>
            </a:r>
          </a:p>
          <a:p>
            <a:pPr marL="685800" lvl="1" indent="-228600" algn="l" rtl="0">
              <a:lnSpc>
                <a:spcPct val="120000"/>
              </a:lnSpc>
              <a:spcBef>
                <a:spcPts val="500"/>
              </a:spcBef>
              <a:spcAft>
                <a:spcPts val="0"/>
              </a:spcAft>
              <a:buSzPts val="1600"/>
              <a:buChar char="•"/>
            </a:pPr>
            <a:r>
              <a:rPr lang="es-MX" noProof="0" dirty="0">
                <a:solidFill>
                  <a:srgbClr val="FF0000"/>
                </a:solidFill>
                <a:latin typeface="Arial Narrow"/>
                <a:sym typeface="Arial Narrow"/>
              </a:rPr>
              <a:t>PM2 	3-6 12/3-12/4; 	K-2 12/10-12/11</a:t>
            </a:r>
          </a:p>
          <a:p>
            <a:pPr marL="685800" lvl="1" indent="-228600" algn="l" rtl="0">
              <a:lnSpc>
                <a:spcPct val="120000"/>
              </a:lnSpc>
              <a:spcBef>
                <a:spcPts val="500"/>
              </a:spcBef>
              <a:spcAft>
                <a:spcPts val="0"/>
              </a:spcAft>
              <a:buSzPts val="1600"/>
              <a:buChar char="•"/>
            </a:pPr>
            <a:r>
              <a:rPr lang="es-MX" noProof="0" dirty="0">
                <a:solidFill>
                  <a:srgbClr val="FF0000"/>
                </a:solidFill>
                <a:latin typeface="Arial Narrow" panose="020B0606020202030204" pitchFamily="34" charset="0"/>
              </a:rPr>
              <a:t>PM3 	4-6 5/1 &amp; 5/6; 	K-2 4/22-4/23</a:t>
            </a:r>
          </a:p>
          <a:p>
            <a:pPr marL="685800" lvl="1" indent="-228600" algn="l" rtl="0">
              <a:lnSpc>
                <a:spcPct val="120000"/>
              </a:lnSpc>
              <a:spcBef>
                <a:spcPts val="500"/>
              </a:spcBef>
              <a:spcAft>
                <a:spcPts val="0"/>
              </a:spcAft>
              <a:buSzPts val="1600"/>
              <a:buChar char="•"/>
            </a:pPr>
            <a:r>
              <a:rPr lang="es-MX" noProof="0" dirty="0" err="1">
                <a:solidFill>
                  <a:srgbClr val="FF0000"/>
                </a:solidFill>
                <a:latin typeface="Arial Narrow"/>
                <a:ea typeface="Arial Narrow"/>
                <a:cs typeface="Arial Narrow"/>
                <a:sym typeface="Arial Narrow"/>
              </a:rPr>
              <a:t>Curriculum</a:t>
            </a:r>
            <a:r>
              <a:rPr lang="es-MX" noProof="0" dirty="0">
                <a:solidFill>
                  <a:srgbClr val="FF0000"/>
                </a:solidFill>
                <a:latin typeface="Arial Narrow"/>
                <a:ea typeface="Arial Narrow"/>
                <a:cs typeface="Arial Narrow"/>
                <a:sym typeface="Arial Narrow"/>
              </a:rPr>
              <a:t>:</a:t>
            </a:r>
          </a:p>
          <a:p>
            <a:pPr marL="960120" lvl="2" indent="-228600">
              <a:lnSpc>
                <a:spcPct val="120000"/>
              </a:lnSpc>
              <a:spcBef>
                <a:spcPts val="500"/>
              </a:spcBef>
              <a:spcAft>
                <a:spcPts val="0"/>
              </a:spcAft>
              <a:buSzPts val="1600"/>
              <a:buChar char="•"/>
            </a:pPr>
            <a:r>
              <a:rPr lang="es-MX" dirty="0">
                <a:solidFill>
                  <a:srgbClr val="FF0000"/>
                </a:solidFill>
                <a:latin typeface="Arial Narrow"/>
                <a:sym typeface="Arial Narrow"/>
              </a:rPr>
              <a:t>ELA – </a:t>
            </a:r>
            <a:r>
              <a:rPr lang="es-MX" dirty="0" err="1">
                <a:solidFill>
                  <a:srgbClr val="FF0000"/>
                </a:solidFill>
                <a:latin typeface="Arial Narrow"/>
                <a:sym typeface="Arial Narrow"/>
              </a:rPr>
              <a:t>Benchmark</a:t>
            </a:r>
            <a:r>
              <a:rPr lang="es-MX" dirty="0">
                <a:solidFill>
                  <a:srgbClr val="FF0000"/>
                </a:solidFill>
                <a:latin typeface="Arial Narrow"/>
                <a:sym typeface="Arial Narrow"/>
              </a:rPr>
              <a:t> (K-5); SAVAAS (6th); </a:t>
            </a:r>
            <a:r>
              <a:rPr lang="es-MX" noProof="0" dirty="0" err="1">
                <a:solidFill>
                  <a:srgbClr val="FF0000"/>
                </a:solidFill>
                <a:latin typeface="Arial Narrow"/>
                <a:sym typeface="Arial Narrow"/>
              </a:rPr>
              <a:t>Math</a:t>
            </a:r>
            <a:r>
              <a:rPr lang="es-MX" noProof="0" dirty="0">
                <a:solidFill>
                  <a:srgbClr val="FF0000"/>
                </a:solidFill>
                <a:latin typeface="Arial Narrow"/>
                <a:sym typeface="Arial Narrow"/>
              </a:rPr>
              <a:t> – ; </a:t>
            </a:r>
            <a:r>
              <a:rPr lang="es-MX" dirty="0" err="1">
                <a:solidFill>
                  <a:srgbClr val="FF0000"/>
                </a:solidFill>
                <a:latin typeface="Arial Narrow"/>
                <a:sym typeface="Arial Narrow"/>
              </a:rPr>
              <a:t>Science</a:t>
            </a:r>
            <a:endParaRPr lang="es-MX" dirty="0">
              <a:solidFill>
                <a:srgbClr val="FF0000"/>
              </a:solidFill>
              <a:latin typeface="Arial Narrow"/>
              <a:sym typeface="Arial Narrow"/>
            </a:endParaRPr>
          </a:p>
          <a:p>
            <a:pPr marL="960120" lvl="2" indent="-228600">
              <a:lnSpc>
                <a:spcPct val="120000"/>
              </a:lnSpc>
              <a:spcBef>
                <a:spcPts val="500"/>
              </a:spcBef>
              <a:spcAft>
                <a:spcPts val="0"/>
              </a:spcAft>
              <a:buSzPts val="1600"/>
              <a:buChar char="•"/>
            </a:pPr>
            <a:endParaRPr lang="es-MX" noProof="0" dirty="0"/>
          </a:p>
          <a:p>
            <a:pPr marL="457200" lvl="1" indent="0" algn="l" rtl="0">
              <a:lnSpc>
                <a:spcPct val="120000"/>
              </a:lnSpc>
              <a:spcBef>
                <a:spcPts val="500"/>
              </a:spcBef>
              <a:spcAft>
                <a:spcPts val="0"/>
              </a:spcAft>
              <a:buSzPts val="1600"/>
              <a:buNone/>
            </a:pPr>
            <a:endParaRPr lang="es-MX" noProof="0" dirty="0">
              <a:solidFill>
                <a:srgbClr val="FF0000"/>
              </a:solidFill>
              <a:latin typeface="Arial Narrow"/>
              <a:ea typeface="Arial Narrow"/>
              <a:cs typeface="Arial Narrow"/>
              <a:sym typeface="Arial Narrow"/>
            </a:endParaRPr>
          </a:p>
          <a:p>
            <a:pPr marL="457200" lvl="1" indent="0" algn="l" rtl="0">
              <a:lnSpc>
                <a:spcPct val="120000"/>
              </a:lnSpc>
              <a:spcBef>
                <a:spcPts val="500"/>
              </a:spcBef>
              <a:spcAft>
                <a:spcPts val="0"/>
              </a:spcAft>
              <a:buSzPts val="1600"/>
              <a:buNone/>
            </a:pPr>
            <a:endParaRPr lang="es-MX" noProof="0" dirty="0">
              <a:solidFill>
                <a:srgbClr val="FF0000"/>
              </a:solidFill>
              <a:latin typeface="Arial Narrow"/>
              <a:ea typeface="Arial Narrow"/>
              <a:cs typeface="Arial Narrow"/>
              <a:sym typeface="Arial Narrow"/>
            </a:endParaRPr>
          </a:p>
        </p:txBody>
      </p:sp>
      <p:sp>
        <p:nvSpPr>
          <p:cNvPr id="165" name="Google Shape;165;p12"/>
          <p:cNvSpPr txBox="1"/>
          <p:nvPr/>
        </p:nvSpPr>
        <p:spPr>
          <a:xfrm>
            <a:off x="173870" y="6375291"/>
            <a:ext cx="4576438" cy="584735"/>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D6EABD6A-DEA9-78AC-9D1D-620F21184A66}"/>
              </a:ext>
            </a:extLst>
          </p:cNvPr>
          <p:cNvSpPr txBox="1"/>
          <p:nvPr/>
        </p:nvSpPr>
        <p:spPr>
          <a:xfrm>
            <a:off x="541842" y="4333135"/>
            <a:ext cx="7543800" cy="1292662"/>
          </a:xfrm>
          <a:prstGeom prst="rect">
            <a:avLst/>
          </a:prstGeom>
          <a:noFill/>
        </p:spPr>
        <p:txBody>
          <a:bodyPr wrap="square" rtlCol="0">
            <a:spAutoFit/>
          </a:bodyPr>
          <a:lstStyle/>
          <a:p>
            <a:pPr algn="ctr"/>
            <a:r>
              <a:rPr lang="en-US" sz="1400" dirty="0"/>
              <a:t>Parents and families can request to have their child’s test scores reviewed/explained to them by a member of the school staff at any time!</a:t>
            </a:r>
          </a:p>
          <a:p>
            <a:pPr algn="ctr"/>
            <a:r>
              <a:rPr lang="en-US" sz="1400" dirty="0"/>
              <a:t> Please let your child’s teachers know if would like that opportunity!</a:t>
            </a:r>
          </a:p>
          <a:p>
            <a:pPr algn="ctr"/>
            <a:endParaRPr lang="en-US" dirty="0"/>
          </a:p>
          <a:p>
            <a:pPr algn="ctr"/>
            <a:endParaRPr lang="en-US" dirty="0"/>
          </a:p>
        </p:txBody>
      </p:sp>
      <p:pic>
        <p:nvPicPr>
          <p:cNvPr id="1028" name="Picture 4" descr="Image result for meeting together clip art">
            <a:extLst>
              <a:ext uri="{FF2B5EF4-FFF2-40B4-BE49-F238E27FC236}">
                <a16:creationId xmlns:a16="http://schemas.microsoft.com/office/drawing/2014/main" id="{BED3BD35-71A2-A5EA-D7FA-AD6537CA9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907" y="5157705"/>
            <a:ext cx="2090737" cy="1368933"/>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61ECEFA1-089E-D598-1B0D-216DED0C4D4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143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5"/>
          <p:cNvSpPr txBox="1">
            <a:spLocks noGrp="1"/>
          </p:cNvSpPr>
          <p:nvPr>
            <p:ph type="title"/>
          </p:nvPr>
        </p:nvSpPr>
        <p:spPr>
          <a:xfrm>
            <a:off x="1286328" y="966498"/>
            <a:ext cx="6571343" cy="10492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Font typeface="Gill Sans"/>
              <a:buNone/>
            </a:pPr>
            <a:r>
              <a:rPr lang="es-MX" sz="4800" noProof="0" dirty="0"/>
              <a:t>PARENT SURVEY RESULTS</a:t>
            </a:r>
            <a:endParaRPr lang="es-MX" noProof="0" dirty="0"/>
          </a:p>
        </p:txBody>
      </p:sp>
      <p:sp>
        <p:nvSpPr>
          <p:cNvPr id="171" name="Google Shape;171;p15"/>
          <p:cNvSpPr txBox="1">
            <a:spLocks noGrp="1"/>
          </p:cNvSpPr>
          <p:nvPr>
            <p:ph idx="1"/>
          </p:nvPr>
        </p:nvSpPr>
        <p:spPr>
          <a:xfrm>
            <a:off x="228601" y="2015733"/>
            <a:ext cx="7786234" cy="3450613"/>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s-MX" noProof="0" dirty="0" err="1">
                <a:latin typeface="Arial Narrow"/>
                <a:ea typeface="Arial Narrow"/>
                <a:cs typeface="Arial Narrow"/>
                <a:sym typeface="Arial Narrow"/>
              </a:rPr>
              <a:t>Parents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requested</a:t>
            </a:r>
            <a:r>
              <a:rPr lang="es-MX" noProof="0" dirty="0">
                <a:latin typeface="Arial Narrow"/>
                <a:ea typeface="Arial Narrow"/>
                <a:cs typeface="Arial Narrow"/>
                <a:sym typeface="Arial Narrow"/>
              </a:rPr>
              <a:t> more </a:t>
            </a:r>
            <a:r>
              <a:rPr lang="es-MX" noProof="0" dirty="0" err="1">
                <a:latin typeface="Arial Narrow"/>
                <a:ea typeface="Arial Narrow"/>
                <a:cs typeface="Arial Narrow"/>
                <a:sym typeface="Arial Narrow"/>
              </a:rPr>
              <a:t>family</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fun</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nights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We</a:t>
            </a:r>
            <a:r>
              <a:rPr lang="es-MX" noProof="0" dirty="0">
                <a:latin typeface="Arial Narrow"/>
                <a:ea typeface="Arial Narrow"/>
                <a:cs typeface="Arial Narrow"/>
                <a:sym typeface="Arial Narrow"/>
              </a:rPr>
              <a:t> are </a:t>
            </a:r>
            <a:r>
              <a:rPr lang="es-MX" noProof="0" dirty="0" err="1">
                <a:latin typeface="Arial Narrow"/>
                <a:ea typeface="Arial Narrow"/>
                <a:cs typeface="Arial Narrow"/>
                <a:sym typeface="Arial Narrow"/>
              </a:rPr>
              <a:t>bringing</a:t>
            </a:r>
            <a:r>
              <a:rPr lang="es-MX" noProof="0" dirty="0">
                <a:latin typeface="Arial Narrow"/>
                <a:ea typeface="Arial Narrow"/>
                <a:cs typeface="Arial Narrow"/>
                <a:sym typeface="Arial Narrow"/>
              </a:rPr>
              <a:t> back </a:t>
            </a:r>
            <a:r>
              <a:rPr lang="es-MX" noProof="0" dirty="0" err="1">
                <a:latin typeface="Arial Narrow"/>
                <a:ea typeface="Arial Narrow"/>
                <a:cs typeface="Arial Narrow"/>
                <a:sym typeface="Arial Narrow"/>
              </a:rPr>
              <a:t>Trick</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or</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Treat</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night</a:t>
            </a:r>
            <a:r>
              <a:rPr lang="es-MX" noProof="0" dirty="0">
                <a:latin typeface="Arial Narrow"/>
                <a:ea typeface="Arial Narrow"/>
                <a:cs typeface="Arial Narrow"/>
                <a:sym typeface="Arial Narrow"/>
              </a:rPr>
              <a:t> and Dr. Seuss </a:t>
            </a:r>
            <a:r>
              <a:rPr lang="es-MX" noProof="0" dirty="0" err="1">
                <a:latin typeface="Arial Narrow"/>
                <a:ea typeface="Arial Narrow"/>
                <a:cs typeface="Arial Narrow"/>
                <a:sym typeface="Arial Narrow"/>
              </a:rPr>
              <a:t>Night</a:t>
            </a:r>
            <a:r>
              <a:rPr lang="es-MX" noProof="0" dirty="0">
                <a:latin typeface="Arial Narrow"/>
                <a:ea typeface="Arial Narrow"/>
                <a:cs typeface="Arial Narrow"/>
                <a:sym typeface="Arial Narrow"/>
              </a:rPr>
              <a:t> </a:t>
            </a:r>
            <a:endParaRPr lang="es-MX" noProof="0" dirty="0"/>
          </a:p>
          <a:p>
            <a:pPr marL="228600" lvl="0" indent="-228600" algn="l" rtl="0">
              <a:lnSpc>
                <a:spcPct val="120000"/>
              </a:lnSpc>
              <a:spcBef>
                <a:spcPts val="1000"/>
              </a:spcBef>
              <a:spcAft>
                <a:spcPts val="0"/>
              </a:spcAft>
              <a:buSzPts val="2000"/>
              <a:buChar char="•"/>
            </a:pPr>
            <a:r>
              <a:rPr lang="es-MX" noProof="0" dirty="0" err="1">
                <a:latin typeface="Arial Narrow"/>
                <a:ea typeface="Arial Narrow"/>
                <a:cs typeface="Arial Narrow"/>
                <a:sym typeface="Arial Narrow"/>
              </a:rPr>
              <a:t>Please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make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sure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to</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contact</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your</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child’s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teacher</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throughtout</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the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school</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year</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by</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phone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or</a:t>
            </a:r>
            <a:r>
              <a:rPr lang="es-MX" noProof="0" dirty="0">
                <a:latin typeface="Arial Narrow"/>
                <a:ea typeface="Arial Narrow"/>
                <a:cs typeface="Arial Narrow"/>
                <a:sym typeface="Arial Narrow"/>
              </a:rPr>
              <a:t> email</a:t>
            </a:r>
            <a:endParaRPr lang="es-MX" noProof="0" dirty="0"/>
          </a:p>
          <a:p>
            <a:pPr marL="228600" lvl="0" indent="-228600" algn="l" rtl="0">
              <a:lnSpc>
                <a:spcPct val="120000"/>
              </a:lnSpc>
              <a:spcBef>
                <a:spcPts val="1000"/>
              </a:spcBef>
              <a:spcAft>
                <a:spcPts val="0"/>
              </a:spcAft>
              <a:buSzPts val="2000"/>
              <a:buChar char="•"/>
            </a:pPr>
            <a:r>
              <a:rPr lang="es-MX" noProof="0" dirty="0" err="1">
                <a:latin typeface="Arial Narrow"/>
                <a:ea typeface="Arial Narrow"/>
                <a:cs typeface="Arial Narrow"/>
                <a:sym typeface="Arial Narrow"/>
              </a:rPr>
              <a:t>Parents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stated</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that</a:t>
            </a:r>
            <a:r>
              <a:rPr lang="es-MX" noProof="0" dirty="0">
                <a:latin typeface="Arial Narrow"/>
                <a:ea typeface="Arial Narrow"/>
                <a:cs typeface="Arial Narrow"/>
                <a:sym typeface="Arial Narrow"/>
              </a:rPr>
              <a:t> FOCUS emails and </a:t>
            </a:r>
            <a:r>
              <a:rPr lang="es-MX" noProof="0" dirty="0" err="1">
                <a:latin typeface="Arial Narrow"/>
                <a:ea typeface="Arial Narrow"/>
                <a:cs typeface="Arial Narrow"/>
                <a:sym typeface="Arial Narrow"/>
              </a:rPr>
              <a:t>newsletters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were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the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best</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forms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of</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communication</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from</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the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school</a:t>
            </a:r>
            <a:endParaRPr lang="es-MX" noProof="0" dirty="0"/>
          </a:p>
          <a:p>
            <a:pPr marL="228600" lvl="0" indent="-228600" algn="l" rtl="0">
              <a:lnSpc>
                <a:spcPct val="120000"/>
              </a:lnSpc>
              <a:spcBef>
                <a:spcPts val="1000"/>
              </a:spcBef>
              <a:spcAft>
                <a:spcPts val="0"/>
              </a:spcAft>
              <a:buSzPts val="2000"/>
              <a:buChar char="•"/>
            </a:pPr>
            <a:r>
              <a:rPr lang="es-MX" noProof="0" dirty="0" err="1">
                <a:latin typeface="Arial Narrow"/>
                <a:ea typeface="Arial Narrow"/>
                <a:cs typeface="Arial Narrow"/>
                <a:sym typeface="Arial Narrow"/>
              </a:rPr>
              <a:t>We</a:t>
            </a:r>
            <a:r>
              <a:rPr lang="es-MX" noProof="0" dirty="0">
                <a:latin typeface="Arial Narrow"/>
                <a:ea typeface="Arial Narrow"/>
                <a:cs typeface="Arial Narrow"/>
                <a:sym typeface="Arial Narrow"/>
              </a:rPr>
              <a:t> are </a:t>
            </a:r>
            <a:r>
              <a:rPr lang="es-MX" noProof="0" dirty="0" err="1">
                <a:latin typeface="Arial Narrow"/>
                <a:ea typeface="Arial Narrow"/>
                <a:cs typeface="Arial Narrow"/>
                <a:sym typeface="Arial Narrow"/>
              </a:rPr>
              <a:t>looking</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for</a:t>
            </a:r>
            <a:r>
              <a:rPr lang="es-MX" noProof="0" dirty="0">
                <a:latin typeface="Arial Narrow"/>
                <a:ea typeface="Arial Narrow"/>
                <a:cs typeface="Arial Narrow"/>
                <a:sym typeface="Arial Narrow"/>
              </a:rPr>
              <a:t> more </a:t>
            </a:r>
            <a:r>
              <a:rPr lang="es-MX" noProof="0" dirty="0" err="1">
                <a:latin typeface="Arial Narrow"/>
                <a:ea typeface="Arial Narrow"/>
                <a:cs typeface="Arial Narrow"/>
                <a:sym typeface="Arial Narrow"/>
              </a:rPr>
              <a:t>participation</a:t>
            </a:r>
            <a:r>
              <a:rPr lang="es-MX" noProof="0" dirty="0">
                <a:latin typeface="Arial Narrow"/>
                <a:ea typeface="Arial Narrow"/>
                <a:cs typeface="Arial Narrow"/>
                <a:sym typeface="Arial Narrow"/>
              </a:rPr>
              <a:t> in </a:t>
            </a:r>
            <a:r>
              <a:rPr lang="es-MX" noProof="0" dirty="0" err="1">
                <a:latin typeface="Arial Narrow"/>
                <a:ea typeface="Arial Narrow"/>
                <a:cs typeface="Arial Narrow"/>
                <a:sym typeface="Arial Narrow"/>
              </a:rPr>
              <a:t>these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surveys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Please</a:t>
            </a:r>
            <a:r>
              <a:rPr lang="es-MX" noProof="0" dirty="0">
                <a:latin typeface="Arial Narrow"/>
                <a:ea typeface="Arial Narrow"/>
                <a:cs typeface="Arial Narrow"/>
                <a:sym typeface="Arial Narrow"/>
              </a:rPr>
              <a:t> be </a:t>
            </a:r>
            <a:r>
              <a:rPr lang="es-MX" noProof="0" dirty="0" err="1">
                <a:latin typeface="Arial Narrow"/>
                <a:ea typeface="Arial Narrow"/>
                <a:cs typeface="Arial Narrow"/>
                <a:sym typeface="Arial Narrow"/>
              </a:rPr>
              <a:t>on</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the</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lookout</a:t>
            </a:r>
            <a:r>
              <a:rPr lang="es-MX" noProof="0" dirty="0">
                <a:latin typeface="Arial Narrow"/>
                <a:ea typeface="Arial Narrow"/>
                <a:cs typeface="Arial Narrow"/>
                <a:sym typeface="Arial Narrow"/>
              </a:rPr>
              <a:t> in </a:t>
            </a:r>
            <a:r>
              <a:rPr lang="es-MX" noProof="0" dirty="0" err="1">
                <a:latin typeface="Arial Narrow"/>
                <a:ea typeface="Arial Narrow"/>
                <a:cs typeface="Arial Narrow"/>
                <a:sym typeface="Arial Narrow"/>
              </a:rPr>
              <a:t>your</a:t>
            </a:r>
            <a:r>
              <a:rPr lang="es-MX" noProof="0" dirty="0">
                <a:latin typeface="Arial Narrow"/>
                <a:ea typeface="Arial Narrow"/>
                <a:cs typeface="Arial Narrow"/>
                <a:sym typeface="Arial Narrow"/>
              </a:rPr>
              <a:t> FOCUS email, </a:t>
            </a:r>
            <a:r>
              <a:rPr lang="es-MX" noProof="0" dirty="0" err="1">
                <a:latin typeface="Arial Narrow"/>
                <a:ea typeface="Arial Narrow"/>
                <a:cs typeface="Arial Narrow"/>
                <a:sym typeface="Arial Narrow"/>
              </a:rPr>
              <a:t>website</a:t>
            </a:r>
            <a:r>
              <a:rPr lang="es-MX" noProof="0" dirty="0">
                <a:latin typeface="Arial Narrow"/>
                <a:ea typeface="Arial Narrow"/>
                <a:cs typeface="Arial Narrow"/>
                <a:sym typeface="Arial Narrow"/>
              </a:rPr>
              <a:t> and/</a:t>
            </a:r>
            <a:r>
              <a:rPr lang="es-MX" noProof="0" dirty="0" err="1">
                <a:latin typeface="Arial Narrow"/>
                <a:ea typeface="Arial Narrow"/>
                <a:cs typeface="Arial Narrow"/>
                <a:sym typeface="Arial Narrow"/>
              </a:rPr>
              <a:t>or</a:t>
            </a:r>
            <a:r>
              <a:rPr lang="es-MX" noProof="0" dirty="0">
                <a:latin typeface="Arial Narrow"/>
                <a:ea typeface="Arial Narrow"/>
                <a:cs typeface="Arial Narrow"/>
                <a:sym typeface="Arial Narrow"/>
              </a:rPr>
              <a:t> Facebook </a:t>
            </a:r>
            <a:r>
              <a:rPr lang="es-MX" noProof="0" dirty="0" err="1">
                <a:latin typeface="Arial Narrow"/>
                <a:ea typeface="Arial Narrow"/>
                <a:cs typeface="Arial Narrow"/>
                <a:sym typeface="Arial Narrow"/>
              </a:rPr>
              <a:t>for</a:t>
            </a:r>
            <a:r>
              <a:rPr lang="es-MX" noProof="0" dirty="0">
                <a:latin typeface="Arial Narrow"/>
                <a:ea typeface="Arial Narrow"/>
                <a:cs typeface="Arial Narrow"/>
                <a:sym typeface="Arial Narrow"/>
              </a:rPr>
              <a:t> more </a:t>
            </a:r>
            <a:r>
              <a:rPr lang="es-MX" noProof="0" dirty="0" err="1">
                <a:latin typeface="Arial Narrow"/>
                <a:ea typeface="Arial Narrow"/>
                <a:cs typeface="Arial Narrow"/>
                <a:sym typeface="Arial Narrow"/>
              </a:rPr>
              <a:t>opportunities</a:t>
            </a:r>
            <a:r>
              <a:rPr lang="es-MX" noProof="0" dirty="0">
                <a:latin typeface="Arial Narrow"/>
                <a:ea typeface="Arial Narrow"/>
                <a:cs typeface="Arial Narrow"/>
                <a:sym typeface="Arial Narrow"/>
              </a:rPr>
              <a:t> </a:t>
            </a:r>
            <a:r>
              <a:rPr lang="es-MX" noProof="0" dirty="0" err="1">
                <a:latin typeface="Arial Narrow"/>
                <a:ea typeface="Arial Narrow"/>
                <a:cs typeface="Arial Narrow"/>
                <a:sym typeface="Arial Narrow"/>
              </a:rPr>
              <a:t>for</a:t>
            </a:r>
            <a:r>
              <a:rPr lang="es-MX" noProof="0" dirty="0">
                <a:latin typeface="Arial Narrow"/>
                <a:ea typeface="Arial Narrow"/>
                <a:cs typeface="Arial Narrow"/>
                <a:sym typeface="Arial Narrow"/>
              </a:rPr>
              <a:t> input.</a:t>
            </a:r>
          </a:p>
          <a:p>
            <a:pPr marL="0" lvl="0" indent="0" algn="l" rtl="0">
              <a:lnSpc>
                <a:spcPct val="120000"/>
              </a:lnSpc>
              <a:spcBef>
                <a:spcPts val="1000"/>
              </a:spcBef>
              <a:spcAft>
                <a:spcPts val="0"/>
              </a:spcAft>
              <a:buSzPts val="2000"/>
              <a:buNone/>
            </a:pPr>
            <a:endParaRPr lang="es-MX" noProof="0" dirty="0"/>
          </a:p>
        </p:txBody>
      </p:sp>
      <p:sp>
        <p:nvSpPr>
          <p:cNvPr id="172" name="Google Shape;172;p15"/>
          <p:cNvSpPr txBox="1"/>
          <p:nvPr/>
        </p:nvSpPr>
        <p:spPr>
          <a:xfrm>
            <a:off x="152400" y="6330915"/>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a:t>
            </a:r>
            <a:r>
              <a:rPr lang="en-US" sz="1800">
                <a:solidFill>
                  <a:schemeClr val="lt1"/>
                </a:solidFill>
                <a:latin typeface="Gill Sans"/>
                <a:ea typeface="Gill Sans"/>
                <a:cs typeface="Gill Sans"/>
                <a:sym typeface="Gill Sans"/>
              </a:rPr>
              <a:t>5</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6AC2B08-9AD8-B050-F573-FC5D4B8DB4F9}"/>
              </a:ext>
            </a:extLst>
          </p:cNvPr>
          <p:cNvSpPr txBox="1"/>
          <p:nvPr/>
        </p:nvSpPr>
        <p:spPr>
          <a:xfrm>
            <a:off x="228601" y="6404067"/>
            <a:ext cx="4572000"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11" name="Audio 10">
            <a:hlinkClick r:id="" action="ppaction://media"/>
            <a:extLst>
              <a:ext uri="{FF2B5EF4-FFF2-40B4-BE49-F238E27FC236}">
                <a16:creationId xmlns:a16="http://schemas.microsoft.com/office/drawing/2014/main" id="{28DFF54D-05F2-B28A-CDB7-F79733F477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060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5AA2D951581345A6A23FD262684BCA" ma:contentTypeVersion="18" ma:contentTypeDescription="Create a new document." ma:contentTypeScope="" ma:versionID="8b800eff43209d4bc1998b0d527afea7">
  <xsd:schema xmlns:xsd="http://www.w3.org/2001/XMLSchema" xmlns:xs="http://www.w3.org/2001/XMLSchema" xmlns:p="http://schemas.microsoft.com/office/2006/metadata/properties" xmlns:ns3="1211ae18-070f-465b-ac3c-89ed7b214ffc" xmlns:ns4="0e629c08-c5e8-430b-95e8-2c7212d1cf17" targetNamespace="http://schemas.microsoft.com/office/2006/metadata/properties" ma:root="true" ma:fieldsID="66e9a35f1e916db6707990fda97e3c74" ns3:_="" ns4:_="">
    <xsd:import namespace="1211ae18-070f-465b-ac3c-89ed7b214ffc"/>
    <xsd:import namespace="0e629c08-c5e8-430b-95e8-2c7212d1cf1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11ae18-070f-465b-ac3c-89ed7b214ff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629c08-c5e8-430b-95e8-2c7212d1cf1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211ae18-070f-465b-ac3c-89ed7b214ffc" xsi:nil="true"/>
  </documentManagement>
</p:properties>
</file>

<file path=customXml/itemProps1.xml><?xml version="1.0" encoding="utf-8"?>
<ds:datastoreItem xmlns:ds="http://schemas.openxmlformats.org/officeDocument/2006/customXml" ds:itemID="{2FF3CD4C-D060-442E-BF37-8EFDDB4EF695}">
  <ds:schemaRefs>
    <ds:schemaRef ds:uri="http://schemas.microsoft.com/sharepoint/v3/contenttype/forms"/>
  </ds:schemaRefs>
</ds:datastoreItem>
</file>

<file path=customXml/itemProps2.xml><?xml version="1.0" encoding="utf-8"?>
<ds:datastoreItem xmlns:ds="http://schemas.openxmlformats.org/officeDocument/2006/customXml" ds:itemID="{B82A17A8-472E-4FBC-B2E6-DDFE8E3F29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11ae18-070f-465b-ac3c-89ed7b214ffc"/>
    <ds:schemaRef ds:uri="0e629c08-c5e8-430b-95e8-2c7212d1cf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2492EB-225B-4B89-81C6-993EA077F385}">
  <ds:schemaRefs>
    <ds:schemaRef ds:uri="0e629c08-c5e8-430b-95e8-2c7212d1cf17"/>
    <ds:schemaRef ds:uri="http://schemas.microsoft.com/office/2006/documentManagement/types"/>
    <ds:schemaRef ds:uri="http://schemas.microsoft.com/office/infopath/2007/PartnerControls"/>
    <ds:schemaRef ds:uri="http://purl.org/dc/elements/1.1/"/>
    <ds:schemaRef ds:uri="http://schemas.microsoft.com/office/2006/metadata/properties"/>
    <ds:schemaRef ds:uri="1211ae18-070f-465b-ac3c-89ed7b214ffc"/>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1433</TotalTime>
  <Words>1781</Words>
  <Application>Microsoft Office PowerPoint</Application>
  <PresentationFormat>On-screen Show (4:3)</PresentationFormat>
  <Paragraphs>162</Paragraphs>
  <Slides>16</Slides>
  <Notes>16</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Wood Type</vt:lpstr>
      <vt:lpstr>2024-25   TITLE I ANNUAL MEETING  </vt:lpstr>
      <vt:lpstr>WHAT IS TITLE I?</vt:lpstr>
      <vt:lpstr>WHO DECIDES HOW FUNDS ARE USED?</vt:lpstr>
      <vt:lpstr>How are Title I funds helping our school this year?</vt:lpstr>
      <vt:lpstr>2023-24  ASSESSMENT RESULTS</vt:lpstr>
      <vt:lpstr>2024-25  SCHOOL IMPROVEMENT PLAN (SIP) GOALS</vt:lpstr>
      <vt:lpstr>Florida’s EDUCATIONAL STANDARDS</vt:lpstr>
      <vt:lpstr>2024-25 SCHOOL ASSESSMENTS</vt:lpstr>
      <vt:lpstr>PARENT SURVEY RESULTS</vt:lpstr>
      <vt:lpstr>PARENT AND FAMILY ENGAGEMENT PLAN (PFEP)</vt:lpstr>
      <vt:lpstr>SCHOOL-PARENT COMPACT</vt:lpstr>
      <vt:lpstr>2024-25   SCHOOL-PARENT COMPACT</vt:lpstr>
      <vt:lpstr>Parents Right-To-Know </vt:lpstr>
      <vt:lpstr>TIPS FOR SUCCESS:</vt:lpstr>
      <vt:lpstr>WAYS TO STAY INFORMED</vt:lpstr>
      <vt:lpstr>BEFORE YOU LEAVE!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Terry Pitchford</dc:creator>
  <cp:lastModifiedBy>Arnold.Megan@Turner Elementary</cp:lastModifiedBy>
  <cp:revision>3</cp:revision>
  <cp:lastPrinted>2024-07-30T18:18:15Z</cp:lastPrinted>
  <dcterms:modified xsi:type="dcterms:W3CDTF">2024-09-29T15:43:52Z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0x010100F65AA2D951581345A6A23FD262684BCA</vt:lpwstr>
  </property>
</Properties>
</file>